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3" r:id="rId4"/>
    <p:sldId id="271" r:id="rId5"/>
    <p:sldId id="262" r:id="rId6"/>
    <p:sldId id="270" r:id="rId7"/>
    <p:sldId id="272" r:id="rId8"/>
    <p:sldId id="264" r:id="rId9"/>
    <p:sldId id="261" r:id="rId10"/>
    <p:sldId id="267" r:id="rId11"/>
    <p:sldId id="266" r:id="rId12"/>
    <p:sldId id="268" r:id="rId13"/>
    <p:sldId id="281" r:id="rId14"/>
    <p:sldId id="273" r:id="rId15"/>
    <p:sldId id="275" r:id="rId16"/>
    <p:sldId id="282" r:id="rId17"/>
    <p:sldId id="274" r:id="rId18"/>
    <p:sldId id="277" r:id="rId19"/>
    <p:sldId id="276" r:id="rId20"/>
    <p:sldId id="278" r:id="rId21"/>
    <p:sldId id="283" r:id="rId22"/>
    <p:sldId id="265" r:id="rId23"/>
    <p:sldId id="284" r:id="rId24"/>
    <p:sldId id="280" r:id="rId25"/>
    <p:sldId id="258" r:id="rId26"/>
    <p:sldId id="260" r:id="rId27"/>
    <p:sldId id="259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9DA9C6-4A75-44F1-9DE3-0162DC269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033029-7989-4ABF-BD38-39110217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594E4B-DB1F-4274-A22A-1BAFAF97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22E7BE-799F-4BB9-B6ED-1C38AED1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9E6A47-CE81-4C5B-99A2-497D363F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91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872E12-1157-49E5-8D54-A825255F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61FE7C3-865D-4ECD-BD55-EB9BC8592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C71794-302E-499C-A7D5-5CAB315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1AEF6C-0E6E-4A0D-95DD-2C2C9BA1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8B3638-98B6-44E1-BF7A-82288BF2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31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BA47979-8461-4576-BA21-1BF544BE2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AD550A-C217-466B-8E58-5EE62F2DC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64A7CB-81E2-483C-85FF-7D6951FA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9D29F6-3047-4211-A230-CF90FF8E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B7408E-B093-4FD2-9072-19037F2E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30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B87BD9-8EC1-4FBF-8E59-C7954DBC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2559E9-0D39-4F99-AD21-D3DA8E02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979E44-1C26-4BF7-8122-E73E9CCB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DA914D-C629-4FE8-A9EA-D3F1A7EA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093CD-18F3-474B-A7D2-B7448E92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08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644E5-A1E4-4E60-B4D4-C91C015E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B6DF44-13C1-484C-B05E-9D1DC8BB2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1A356A-1BB4-456A-B348-DA6CBD0F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C4187A-FFD5-46B0-89B9-D7017D5B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23AE48-114A-4C11-BF42-635A45CF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06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0E8000-7B95-4419-B26C-BB337131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871D17-CCB9-4C3C-9618-C65CE50D4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4E902D-8BB0-44DB-BC15-4DD384512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4A9601-DF38-46BC-94A5-F7836E652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761CDD-BA4D-4AB2-B7B2-48D51E4A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DE3AAA9-B624-4671-8618-2DDA3A87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4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55D5B-EC30-407A-AEC2-17C739E0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5ED8FE-7F24-4153-80F3-9E554A8EE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3B40EE3-E8AD-45C8-B519-39C789DAE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9E61E35-8037-4964-AD44-CE15C0CA1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D98CD9-34E8-4D57-8AF5-7FD7B57B5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784BB72-8680-4180-A9C5-E6DEB9A1E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872031-98E1-418B-8BE1-D7E16155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B30F49B-7ACC-4777-BE9F-4B6C12301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26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B947B-CE6B-4D7F-8DCF-44DFF54B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BA88A8-2F5B-4C0E-B588-2D799CD3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23777EB-DB57-4673-88DE-6479E033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FA8F80-15D4-4F89-8D66-F5DC5972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43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E11B0C-A21F-4559-9511-5E211D06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7EC0EB1-F174-4B49-9A8E-F0E6FBDD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8336B1-0E3D-4096-B60A-E33382B2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44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B453A-1B36-4294-934A-3372744B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F43AA9-4CE8-47A4-BE07-BBE6CA01F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6F8746-9B2B-46CC-8773-89D52CFC0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49B39ED-D6A3-420D-8081-7B5DDB08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38D0601-BF74-44EB-9FA9-81B68F8A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5AC6EA-F8E3-4F85-97C7-2646F16F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42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C4085-EAA2-422A-8239-AD7423462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799530-8FE4-476B-BE54-78D51B0CB0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3C8836-78B9-4580-AADF-F1EE22C8E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265B90-2E4D-4599-9A21-5CB242018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33166B-C8F1-44C4-9601-1F81E5D20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8221D6-5BE2-4667-AB52-7C57137E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6E7547A-5A9B-4596-8912-AD09494E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CE0A1E-5B9C-45E7-862C-8057FCD96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E0001F-B63A-4620-AEA6-869DF0860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322A1-036F-4A34-95C1-D716E084946F}" type="datetimeFigureOut">
              <a:rPr lang="zh-TW" altLang="en-US" smtClean="0"/>
              <a:t>2018/6/18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FDB3DA-DB6E-43F0-837E-921CC4859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A687D3-20BB-4236-8435-D4974E25F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55234-726D-457B-93A8-7823F3739F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25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JP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JPG"/><Relationship Id="rId5" Type="http://schemas.openxmlformats.org/officeDocument/2006/relationships/image" Target="../media/image37.JP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F7F64-86BA-4235-9E76-D2CCA12BD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496" y="568171"/>
            <a:ext cx="9343008" cy="1667168"/>
          </a:xfrm>
        </p:spPr>
        <p:txBody>
          <a:bodyPr>
            <a:noAutofit/>
          </a:bodyPr>
          <a:lstStyle/>
          <a:p>
            <a:r>
              <a:rPr lang="en-US" altLang="zh-TW" sz="5400" b="1" dirty="0"/>
              <a:t>Fuzzy Logic Based Image Quality Control in Low Light Situations</a:t>
            </a:r>
            <a:endParaRPr lang="zh-TW" altLang="en-US" sz="5400" b="1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8E1700B-0FBA-4E31-A827-DFCB56C1F3C4}"/>
              </a:ext>
            </a:extLst>
          </p:cNvPr>
          <p:cNvGrpSpPr/>
          <p:nvPr/>
        </p:nvGrpSpPr>
        <p:grpSpPr>
          <a:xfrm>
            <a:off x="5054590" y="3013542"/>
            <a:ext cx="4284718" cy="2172388"/>
            <a:chOff x="6901145" y="3965284"/>
            <a:chExt cx="4098288" cy="2025571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413800C-182A-4724-9929-216B73C3F87E}"/>
                </a:ext>
              </a:extLst>
            </p:cNvPr>
            <p:cNvGrpSpPr/>
            <p:nvPr/>
          </p:nvGrpSpPr>
          <p:grpSpPr>
            <a:xfrm>
              <a:off x="6901145" y="3965284"/>
              <a:ext cx="4098288" cy="1805940"/>
              <a:chOff x="0" y="0"/>
              <a:chExt cx="4098909" cy="1805940"/>
            </a:xfrm>
          </p:grpSpPr>
          <p:sp>
            <p:nvSpPr>
              <p:cNvPr id="18" name="手繪多邊形: 圖案 17">
                <a:extLst>
                  <a:ext uri="{FF2B5EF4-FFF2-40B4-BE49-F238E27FC236}">
                    <a16:creationId xmlns:a16="http://schemas.microsoft.com/office/drawing/2014/main" id="{4E0D025D-96D4-40C4-B774-441FBF222D26}"/>
                  </a:ext>
                </a:extLst>
              </p:cNvPr>
              <p:cNvSpPr/>
              <p:nvPr/>
            </p:nvSpPr>
            <p:spPr>
              <a:xfrm>
                <a:off x="624840" y="281940"/>
                <a:ext cx="1097280" cy="396240"/>
              </a:xfrm>
              <a:custGeom>
                <a:avLst/>
                <a:gdLst>
                  <a:gd name="connsiteX0" fmla="*/ 1112520 w 1112520"/>
                  <a:gd name="connsiteY0" fmla="*/ 122084 h 396404"/>
                  <a:gd name="connsiteX1" fmla="*/ 807720 w 1112520"/>
                  <a:gd name="connsiteY1" fmla="*/ 164 h 396404"/>
                  <a:gd name="connsiteX2" fmla="*/ 525780 w 1112520"/>
                  <a:gd name="connsiteY2" fmla="*/ 144944 h 396404"/>
                  <a:gd name="connsiteX3" fmla="*/ 137160 w 1112520"/>
                  <a:gd name="connsiteY3" fmla="*/ 198284 h 396404"/>
                  <a:gd name="connsiteX4" fmla="*/ 0 w 1112520"/>
                  <a:gd name="connsiteY4" fmla="*/ 396404 h 396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2520" h="396404">
                    <a:moveTo>
                      <a:pt x="1112520" y="122084"/>
                    </a:moveTo>
                    <a:cubicBezTo>
                      <a:pt x="1009015" y="59219"/>
                      <a:pt x="905510" y="-3646"/>
                      <a:pt x="807720" y="164"/>
                    </a:cubicBezTo>
                    <a:cubicBezTo>
                      <a:pt x="709930" y="3974"/>
                      <a:pt x="637540" y="111924"/>
                      <a:pt x="525780" y="144944"/>
                    </a:cubicBezTo>
                    <a:cubicBezTo>
                      <a:pt x="414020" y="177964"/>
                      <a:pt x="224790" y="156374"/>
                      <a:pt x="137160" y="198284"/>
                    </a:cubicBezTo>
                    <a:cubicBezTo>
                      <a:pt x="49530" y="240194"/>
                      <a:pt x="24765" y="318299"/>
                      <a:pt x="0" y="396404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673251A7-ADA0-4A2F-9F78-C13C06294E75}"/>
                  </a:ext>
                </a:extLst>
              </p:cNvPr>
              <p:cNvSpPr/>
              <p:nvPr/>
            </p:nvSpPr>
            <p:spPr>
              <a:xfrm>
                <a:off x="0" y="670560"/>
                <a:ext cx="1249680" cy="5257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3E32302E-D4F5-441D-B218-F998510A767E}"/>
                  </a:ext>
                </a:extLst>
              </p:cNvPr>
              <p:cNvSpPr/>
              <p:nvPr/>
            </p:nvSpPr>
            <p:spPr>
              <a:xfrm>
                <a:off x="3124200" y="449580"/>
                <a:ext cx="974709" cy="914400"/>
              </a:xfrm>
              <a:custGeom>
                <a:avLst/>
                <a:gdLst>
                  <a:gd name="connsiteX0" fmla="*/ 0 w 974709"/>
                  <a:gd name="connsiteY0" fmla="*/ 0 h 914400"/>
                  <a:gd name="connsiteX1" fmla="*/ 228600 w 974709"/>
                  <a:gd name="connsiteY1" fmla="*/ 243840 h 914400"/>
                  <a:gd name="connsiteX2" fmla="*/ 472440 w 974709"/>
                  <a:gd name="connsiteY2" fmla="*/ 274320 h 914400"/>
                  <a:gd name="connsiteX3" fmla="*/ 899160 w 974709"/>
                  <a:gd name="connsiteY3" fmla="*/ 327660 h 914400"/>
                  <a:gd name="connsiteX4" fmla="*/ 937260 w 974709"/>
                  <a:gd name="connsiteY4" fmla="*/ 662940 h 914400"/>
                  <a:gd name="connsiteX5" fmla="*/ 502920 w 974709"/>
                  <a:gd name="connsiteY5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4709" h="914400">
                    <a:moveTo>
                      <a:pt x="0" y="0"/>
                    </a:moveTo>
                    <a:cubicBezTo>
                      <a:pt x="74930" y="99060"/>
                      <a:pt x="149860" y="198120"/>
                      <a:pt x="228600" y="243840"/>
                    </a:cubicBezTo>
                    <a:cubicBezTo>
                      <a:pt x="307340" y="289560"/>
                      <a:pt x="472440" y="274320"/>
                      <a:pt x="472440" y="274320"/>
                    </a:cubicBezTo>
                    <a:cubicBezTo>
                      <a:pt x="584200" y="288290"/>
                      <a:pt x="821690" y="262890"/>
                      <a:pt x="899160" y="327660"/>
                    </a:cubicBezTo>
                    <a:cubicBezTo>
                      <a:pt x="976630" y="392430"/>
                      <a:pt x="1003300" y="565150"/>
                      <a:pt x="937260" y="662940"/>
                    </a:cubicBezTo>
                    <a:cubicBezTo>
                      <a:pt x="871220" y="760730"/>
                      <a:pt x="687070" y="837565"/>
                      <a:pt x="502920" y="91440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6ED6D413-4AF2-401A-ABD4-1D0CB9094806}"/>
                  </a:ext>
                </a:extLst>
              </p:cNvPr>
              <p:cNvSpPr/>
              <p:nvPr/>
            </p:nvSpPr>
            <p:spPr>
              <a:xfrm>
                <a:off x="2484120" y="1196340"/>
                <a:ext cx="1150620" cy="56388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2" name="手繪多邊形: 圖案 21">
                <a:extLst>
                  <a:ext uri="{FF2B5EF4-FFF2-40B4-BE49-F238E27FC236}">
                    <a16:creationId xmlns:a16="http://schemas.microsoft.com/office/drawing/2014/main" id="{5108D84D-11CA-4DCD-8012-4C4EA55F685A}"/>
                  </a:ext>
                </a:extLst>
              </p:cNvPr>
              <p:cNvSpPr/>
              <p:nvPr/>
            </p:nvSpPr>
            <p:spPr>
              <a:xfrm>
                <a:off x="2125980" y="1501140"/>
                <a:ext cx="350520" cy="56496"/>
              </a:xfrm>
              <a:custGeom>
                <a:avLst/>
                <a:gdLst>
                  <a:gd name="connsiteX0" fmla="*/ 350520 w 350520"/>
                  <a:gd name="connsiteY0" fmla="*/ 0 h 56496"/>
                  <a:gd name="connsiteX1" fmla="*/ 152400 w 350520"/>
                  <a:gd name="connsiteY1" fmla="*/ 53340 h 56496"/>
                  <a:gd name="connsiteX2" fmla="*/ 0 w 350520"/>
                  <a:gd name="connsiteY2" fmla="*/ 45720 h 5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0520" h="56496">
                    <a:moveTo>
                      <a:pt x="350520" y="0"/>
                    </a:moveTo>
                    <a:cubicBezTo>
                      <a:pt x="280670" y="22860"/>
                      <a:pt x="210820" y="45720"/>
                      <a:pt x="152400" y="53340"/>
                    </a:cubicBezTo>
                    <a:cubicBezTo>
                      <a:pt x="93980" y="60960"/>
                      <a:pt x="46990" y="53340"/>
                      <a:pt x="0" y="4572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462864AF-CEC7-43B8-8B79-EAA11676F8A0}"/>
                  </a:ext>
                </a:extLst>
              </p:cNvPr>
              <p:cNvSpPr/>
              <p:nvPr/>
            </p:nvSpPr>
            <p:spPr>
              <a:xfrm>
                <a:off x="1935480" y="1257300"/>
                <a:ext cx="190500" cy="5486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14B9609-CF63-41C4-AD64-D31AA6D76AEC}"/>
                  </a:ext>
                </a:extLst>
              </p:cNvPr>
              <p:cNvSpPr/>
              <p:nvPr/>
            </p:nvSpPr>
            <p:spPr>
              <a:xfrm>
                <a:off x="1737360" y="0"/>
                <a:ext cx="1379220" cy="723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sp>
            <p:nvSpPr>
              <p:cNvPr id="25" name="立方體 24">
                <a:extLst>
                  <a:ext uri="{FF2B5EF4-FFF2-40B4-BE49-F238E27FC236}">
                    <a16:creationId xmlns:a16="http://schemas.microsoft.com/office/drawing/2014/main" id="{6B100EDE-141E-426C-BA27-6F8D61F110A2}"/>
                  </a:ext>
                </a:extLst>
              </p:cNvPr>
              <p:cNvSpPr/>
              <p:nvPr/>
            </p:nvSpPr>
            <p:spPr>
              <a:xfrm>
                <a:off x="365760" y="1394460"/>
                <a:ext cx="403860" cy="381000"/>
              </a:xfrm>
              <a:prstGeom prst="cub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/>
              </a:p>
            </p:txBody>
          </p: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64BFB56C-7DF0-4A71-ACBC-FB6F5E9790BF}"/>
                  </a:ext>
                </a:extLst>
              </p:cNvPr>
              <p:cNvCxnSpPr/>
              <p:nvPr/>
            </p:nvCxnSpPr>
            <p:spPr>
              <a:xfrm>
                <a:off x="1440180" y="1310640"/>
                <a:ext cx="426720" cy="9144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D4B09791-B3DC-46B2-B452-F6E7CDB11001}"/>
                  </a:ext>
                </a:extLst>
              </p:cNvPr>
              <p:cNvCxnSpPr/>
              <p:nvPr/>
            </p:nvCxnSpPr>
            <p:spPr>
              <a:xfrm>
                <a:off x="1432560" y="1432560"/>
                <a:ext cx="396240" cy="4572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49897766-BE13-4D06-B46B-2C7AD55543CF}"/>
                  </a:ext>
                </a:extLst>
              </p:cNvPr>
              <p:cNvCxnSpPr/>
              <p:nvPr/>
            </p:nvCxnSpPr>
            <p:spPr>
              <a:xfrm>
                <a:off x="1424940" y="1554480"/>
                <a:ext cx="388620" cy="1524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E14ECC3F-4B81-4C92-A79A-F5C0C7FA1365}"/>
                  </a:ext>
                </a:extLst>
              </p:cNvPr>
              <p:cNvCxnSpPr/>
              <p:nvPr/>
            </p:nvCxnSpPr>
            <p:spPr>
              <a:xfrm flipV="1">
                <a:off x="1402080" y="1653540"/>
                <a:ext cx="457200" cy="2286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字方塊 2">
              <a:extLst>
                <a:ext uri="{FF2B5EF4-FFF2-40B4-BE49-F238E27FC236}">
                  <a16:creationId xmlns:a16="http://schemas.microsoft.com/office/drawing/2014/main" id="{F384C4C1-E091-4564-ACE5-DD841CFDCB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0623" y="4117684"/>
              <a:ext cx="1402080" cy="556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000" kern="100" dirty="0">
                  <a:ln w="9525" cap="rnd" cmpd="sng" algn="ctr">
                    <a:solidFill>
                      <a:srgbClr val="000000"/>
                    </a:solidFill>
                    <a:prstDash val="solid"/>
                    <a:bevel/>
                  </a:ln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Laptop</a:t>
              </a:r>
              <a:endPara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2">
              <a:extLst>
                <a:ext uri="{FF2B5EF4-FFF2-40B4-BE49-F238E27FC236}">
                  <a16:creationId xmlns:a16="http://schemas.microsoft.com/office/drawing/2014/main" id="{3C00E3BD-9A4E-4975-B9EB-66A09282AA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7192" y="5275924"/>
              <a:ext cx="1005840" cy="563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600" kern="100">
                  <a:ln w="9525" cap="rnd" cmpd="sng" algn="ctr">
                    <a:solidFill>
                      <a:srgbClr val="000000"/>
                    </a:solidFill>
                    <a:prstDash val="solid"/>
                    <a:bevel/>
                  </a:ln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Arduino</a:t>
              </a:r>
              <a:endParaRPr lang="zh-TW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文字方塊 2">
              <a:extLst>
                <a:ext uri="{FF2B5EF4-FFF2-40B4-BE49-F238E27FC236}">
                  <a16:creationId xmlns:a16="http://schemas.microsoft.com/office/drawing/2014/main" id="{DC7CE50B-8FD2-47B9-9D5A-2B9390056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2960" y="4703154"/>
              <a:ext cx="1165860" cy="557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800" kern="100">
                  <a:ln w="9525" cap="rnd" cmpd="sng" algn="ctr">
                    <a:solidFill>
                      <a:srgbClr val="000000"/>
                    </a:solidFill>
                    <a:prstDash val="solid"/>
                    <a:bevel/>
                  </a:ln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webcam</a:t>
              </a:r>
              <a:endParaRPr lang="zh-TW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2">
              <a:extLst>
                <a:ext uri="{FF2B5EF4-FFF2-40B4-BE49-F238E27FC236}">
                  <a16:creationId xmlns:a16="http://schemas.microsoft.com/office/drawing/2014/main" id="{5D752ACB-2C73-4A37-B654-4AF067835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3357" y="5661925"/>
              <a:ext cx="495300" cy="328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400" kern="100">
                  <a:ln w="9525" cap="rnd" cmpd="sng" algn="ctr">
                    <a:solidFill>
                      <a:srgbClr val="000000"/>
                    </a:solidFill>
                    <a:prstDash val="solid"/>
                    <a:bevel/>
                  </a:ln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LED</a:t>
              </a:r>
              <a:endParaRPr lang="zh-TW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副標題 2">
            <a:extLst>
              <a:ext uri="{FF2B5EF4-FFF2-40B4-BE49-F238E27FC236}">
                <a16:creationId xmlns:a16="http://schemas.microsoft.com/office/drawing/2014/main" id="{AB9A64B7-9551-4B57-9FD0-200D08C80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97" y="5088987"/>
            <a:ext cx="9795029" cy="1300578"/>
          </a:xfrm>
        </p:spPr>
        <p:txBody>
          <a:bodyPr>
            <a:normAutofit/>
          </a:bodyPr>
          <a:lstStyle/>
          <a:p>
            <a:pPr lvl="0" algn="l"/>
            <a:r>
              <a:rPr lang="en-US" altLang="zh-TW" sz="2000" dirty="0">
                <a:solidFill>
                  <a:prstClr val="black"/>
                </a:solidFill>
              </a:rPr>
              <a:t>Student: Chia Sheng Kuo</a:t>
            </a:r>
          </a:p>
          <a:p>
            <a:pPr algn="l"/>
            <a:r>
              <a:rPr lang="en-US" altLang="zh-TW" sz="2000" dirty="0">
                <a:solidFill>
                  <a:prstClr val="black"/>
                </a:solidFill>
              </a:rPr>
              <a:t>Adviser:</a:t>
            </a:r>
            <a:r>
              <a:rPr lang="zh-TW" altLang="en-US" sz="2000" dirty="0">
                <a:solidFill>
                  <a:prstClr val="black"/>
                </a:solidFill>
              </a:rPr>
              <a:t> </a:t>
            </a:r>
            <a:r>
              <a:rPr lang="en-US" altLang="zh-TW" sz="2000" dirty="0">
                <a:solidFill>
                  <a:prstClr val="black"/>
                </a:solidFill>
              </a:rPr>
              <a:t>Prof. Chi Cheng Cheng</a:t>
            </a:r>
          </a:p>
          <a:p>
            <a:pPr lvl="0" algn="l"/>
            <a:r>
              <a:rPr lang="en-US" altLang="zh-TW" sz="2000" dirty="0">
                <a:solidFill>
                  <a:prstClr val="black"/>
                </a:solidFill>
              </a:rPr>
              <a:t>Dept. of Mechanical and Electro-Mechanical Engineering National Sun Yat-Sen University</a:t>
            </a:r>
          </a:p>
        </p:txBody>
      </p:sp>
    </p:spTree>
    <p:extLst>
      <p:ext uri="{BB962C8B-B14F-4D97-AF65-F5344CB8AC3E}">
        <p14:creationId xmlns:p14="http://schemas.microsoft.com/office/powerpoint/2010/main" val="297830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光, 牆, 室內, 點燃 的圖片&#10;&#10;描述是以高可信度產生">
            <a:extLst>
              <a:ext uri="{FF2B5EF4-FFF2-40B4-BE49-F238E27FC236}">
                <a16:creationId xmlns:a16="http://schemas.microsoft.com/office/drawing/2014/main" id="{EE1AAAA5-B13E-4F50-823C-0C6D1B67C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9" y="1276831"/>
            <a:ext cx="3376473" cy="2532355"/>
          </a:xfrm>
          <a:prstGeom prst="rect">
            <a:avLst/>
          </a:prstGeom>
        </p:spPr>
      </p:pic>
      <p:pic>
        <p:nvPicPr>
          <p:cNvPr id="5" name="圖片 4" descr="一張含有 電子用品, 電路 的圖片&#10;&#10;描述是以非常高的可信度產生">
            <a:extLst>
              <a:ext uri="{FF2B5EF4-FFF2-40B4-BE49-F238E27FC236}">
                <a16:creationId xmlns:a16="http://schemas.microsoft.com/office/drawing/2014/main" id="{0EF554DA-4169-4C6D-B31A-39F5EE952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7" y="4072260"/>
            <a:ext cx="3376475" cy="25323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96BCB69-D4FC-47A0-A443-8EDEE38506AA}"/>
              </a:ext>
            </a:extLst>
          </p:cNvPr>
          <p:cNvSpPr txBox="1"/>
          <p:nvPr/>
        </p:nvSpPr>
        <p:spPr>
          <a:xfrm>
            <a:off x="280197" y="310736"/>
            <a:ext cx="7483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Upper boundary and lower boundary</a:t>
            </a:r>
            <a:endParaRPr lang="zh-TW" altLang="en-US" sz="36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F337B4-E090-4AEA-9FAE-CCC60EF3C04D}"/>
              </a:ext>
            </a:extLst>
          </p:cNvPr>
          <p:cNvSpPr txBox="1"/>
          <p:nvPr/>
        </p:nvSpPr>
        <p:spPr>
          <a:xfrm>
            <a:off x="3816470" y="2144913"/>
            <a:ext cx="6796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Upper boundary:</a:t>
            </a:r>
          </a:p>
          <a:p>
            <a:pPr algn="ctr"/>
            <a:r>
              <a:rPr lang="en-US" altLang="zh-TW" sz="2400" dirty="0"/>
              <a:t>Environment(When PWM=255) + Control(PWM=255)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421F27-793A-4597-BA97-12DB7CF60EEA}"/>
              </a:ext>
            </a:extLst>
          </p:cNvPr>
          <p:cNvSpPr txBox="1"/>
          <p:nvPr/>
        </p:nvSpPr>
        <p:spPr>
          <a:xfrm>
            <a:off x="3816470" y="4834163"/>
            <a:ext cx="6063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Lower boundary:</a:t>
            </a:r>
          </a:p>
          <a:p>
            <a:pPr algn="ctr"/>
            <a:r>
              <a:rPr lang="en-US" altLang="zh-TW" sz="2400" dirty="0"/>
              <a:t>Environment(When PWM=0) + Control(PWM=0)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1245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20E8ED6-E553-4484-8FF4-8C16AD57C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00287"/>
              </p:ext>
            </p:extLst>
          </p:nvPr>
        </p:nvGraphicFramePr>
        <p:xfrm>
          <a:off x="266700" y="2024591"/>
          <a:ext cx="11658598" cy="386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5514">
                  <a:extLst>
                    <a:ext uri="{9D8B030D-6E8A-4147-A177-3AD203B41FA5}">
                      <a16:colId xmlns:a16="http://schemas.microsoft.com/office/drawing/2014/main" val="2112014891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3837841310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390536918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941941065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995479040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329066254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4176406604"/>
                    </a:ext>
                  </a:extLst>
                </a:gridCol>
              </a:tblGrid>
              <a:tr h="176532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Mean gray value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Entropy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SNR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Error</a:t>
                      </a:r>
                      <a:endParaRPr lang="zh-TW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Error rate</a:t>
                      </a:r>
                      <a:endParaRPr lang="zh-TW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PWM</a:t>
                      </a:r>
                      <a:endParaRPr lang="zh-TW" altLang="en-US" sz="2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966198"/>
                  </a:ext>
                </a:extLst>
              </a:tr>
              <a:tr h="1519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Upper boundary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164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5.22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6.53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255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299379"/>
                  </a:ext>
                </a:extLst>
              </a:tr>
              <a:tr h="1519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Lower boundary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-48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?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073135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A6C6CC-9502-41E1-A121-A2C9586E5E74}"/>
              </a:ext>
            </a:extLst>
          </p:cNvPr>
          <p:cNvSpPr txBox="1"/>
          <p:nvPr/>
        </p:nvSpPr>
        <p:spPr>
          <a:xfrm>
            <a:off x="781050" y="1133475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Mathematically, The range of the boundary would be larger the possible.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1193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2E72475E-0DC7-4C0F-AAFF-4D660EFDE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8" y="128429"/>
            <a:ext cx="4536097" cy="3402072"/>
          </a:xfrm>
          <a:prstGeom prst="rect">
            <a:avLst/>
          </a:prstGeom>
        </p:spPr>
      </p:pic>
      <p:pic>
        <p:nvPicPr>
          <p:cNvPr id="5" name="圖片 4" descr="一張含有 文字 的圖片&#10;&#10;描述是以高可信度產生">
            <a:extLst>
              <a:ext uri="{FF2B5EF4-FFF2-40B4-BE49-F238E27FC236}">
                <a16:creationId xmlns:a16="http://schemas.microsoft.com/office/drawing/2014/main" id="{99CD2009-E68A-4D48-98AD-27BEB35B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5" y="965304"/>
            <a:ext cx="6000644" cy="2137088"/>
          </a:xfrm>
          <a:prstGeom prst="rect">
            <a:avLst/>
          </a:prstGeom>
        </p:spPr>
      </p:pic>
      <p:pic>
        <p:nvPicPr>
          <p:cNvPr id="7" name="圖片 6" descr="一張含有 文字 的圖片&#10;&#10;描述是以高可信度產生">
            <a:extLst>
              <a:ext uri="{FF2B5EF4-FFF2-40B4-BE49-F238E27FC236}">
                <a16:creationId xmlns:a16="http://schemas.microsoft.com/office/drawing/2014/main" id="{4FDB592E-3017-4131-9456-E7F36E00E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36" y="4102390"/>
            <a:ext cx="5822115" cy="2265749"/>
          </a:xfrm>
          <a:prstGeom prst="rect">
            <a:avLst/>
          </a:prstGeom>
        </p:spPr>
      </p:pic>
      <p:pic>
        <p:nvPicPr>
          <p:cNvPr id="13" name="圖片 12" descr="一張含有 文字, 地圖 的圖片&#10;&#10;描述是以非常高的可信度產生">
            <a:extLst>
              <a:ext uri="{FF2B5EF4-FFF2-40B4-BE49-F238E27FC236}">
                <a16:creationId xmlns:a16="http://schemas.microsoft.com/office/drawing/2014/main" id="{CCE7B063-8148-4A19-9BE1-74A0F157A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8" y="3455928"/>
            <a:ext cx="4536097" cy="340207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008D3C9-1771-4C03-9D84-E8031334D10E}"/>
              </a:ext>
            </a:extLst>
          </p:cNvPr>
          <p:cNvSpPr txBox="1"/>
          <p:nvPr/>
        </p:nvSpPr>
        <p:spPr>
          <a:xfrm>
            <a:off x="7567374" y="385086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Mean gray value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A7296B-FB9C-4299-971A-8C7B4D593C20}"/>
              </a:ext>
            </a:extLst>
          </p:cNvPr>
          <p:cNvSpPr txBox="1"/>
          <p:nvPr/>
        </p:nvSpPr>
        <p:spPr>
          <a:xfrm>
            <a:off x="7567372" y="3570943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Entropy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614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8314893B-D283-4AFC-A269-0734CDF8E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16" y="702796"/>
            <a:ext cx="5603459" cy="21934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E3C75C-5F43-4858-930F-6B47FE1AC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7" y="3325592"/>
            <a:ext cx="4620978" cy="3465733"/>
          </a:xfrm>
          <a:prstGeom prst="rect">
            <a:avLst/>
          </a:prstGeom>
        </p:spPr>
      </p:pic>
      <p:pic>
        <p:nvPicPr>
          <p:cNvPr id="10" name="圖片 9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F24F7E8D-426B-460A-9A03-3B2E22C1F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7" y="66675"/>
            <a:ext cx="4620978" cy="3465733"/>
          </a:xfrm>
          <a:prstGeom prst="rect">
            <a:avLst/>
          </a:prstGeom>
        </p:spPr>
      </p:pic>
      <p:pic>
        <p:nvPicPr>
          <p:cNvPr id="12" name="圖片 11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2E1783F2-2DF5-4CA3-9413-FE92915CC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940" y="3553202"/>
            <a:ext cx="4915257" cy="287854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C8A6B10-EF26-418C-9599-58C64EDF0347}"/>
              </a:ext>
            </a:extLst>
          </p:cNvPr>
          <p:cNvSpPr txBox="1"/>
          <p:nvPr/>
        </p:nvSpPr>
        <p:spPr>
          <a:xfrm>
            <a:off x="7795847" y="273850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SNR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1109F5-7508-446F-AB5C-5AA6AEA0C855}"/>
              </a:ext>
            </a:extLst>
          </p:cNvPr>
          <p:cNvSpPr txBox="1"/>
          <p:nvPr/>
        </p:nvSpPr>
        <p:spPr>
          <a:xfrm>
            <a:off x="7795847" y="3120132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PWM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022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F26A812-411D-4A4A-915E-64D4B0B0440F}"/>
              </a:ext>
            </a:extLst>
          </p:cNvPr>
          <p:cNvGrpSpPr/>
          <p:nvPr/>
        </p:nvGrpSpPr>
        <p:grpSpPr>
          <a:xfrm>
            <a:off x="1366840" y="1443034"/>
            <a:ext cx="9458320" cy="4618334"/>
            <a:chOff x="1276353" y="990599"/>
            <a:chExt cx="9458320" cy="461833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63F9DE7-B5B8-4BF6-9D1D-8A1F4F886B83}"/>
                </a:ext>
              </a:extLst>
            </p:cNvPr>
            <p:cNvSpPr/>
            <p:nvPr/>
          </p:nvSpPr>
          <p:spPr>
            <a:xfrm>
              <a:off x="1714500" y="1038224"/>
              <a:ext cx="1476375" cy="6476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90598EB6-89D6-45FF-92B5-F54C24ECF6F4}"/>
                </a:ext>
              </a:extLst>
            </p:cNvPr>
            <p:cNvSpPr/>
            <p:nvPr/>
          </p:nvSpPr>
          <p:spPr>
            <a:xfrm>
              <a:off x="4686300" y="990599"/>
              <a:ext cx="2667000" cy="74295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508A4CC3-6C61-4F4B-979B-75EB3F844CED}"/>
                </a:ext>
              </a:extLst>
            </p:cNvPr>
            <p:cNvSpPr/>
            <p:nvPr/>
          </p:nvSpPr>
          <p:spPr>
            <a:xfrm>
              <a:off x="4686300" y="2928291"/>
              <a:ext cx="2667000" cy="7429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2B4FA3D4-AC48-45CC-BEC1-93D363B35E74}"/>
                </a:ext>
              </a:extLst>
            </p:cNvPr>
            <p:cNvSpPr/>
            <p:nvPr/>
          </p:nvSpPr>
          <p:spPr>
            <a:xfrm>
              <a:off x="4686300" y="4865983"/>
              <a:ext cx="2667000" cy="7429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4AAD0A6-E1F2-4C5A-92B4-BA09BDE035C1}"/>
                </a:ext>
              </a:extLst>
            </p:cNvPr>
            <p:cNvSpPr/>
            <p:nvPr/>
          </p:nvSpPr>
          <p:spPr>
            <a:xfrm>
              <a:off x="8867775" y="4913608"/>
              <a:ext cx="1476375" cy="6476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E7F108A-8F05-4799-8A02-AB884EC391FE}"/>
                </a:ext>
              </a:extLst>
            </p:cNvPr>
            <p:cNvCxnSpPr/>
            <p:nvPr/>
          </p:nvCxnSpPr>
          <p:spPr>
            <a:xfrm>
              <a:off x="3314700" y="1362073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B298897E-A700-4BF3-9B97-CFDC0B39D0BA}"/>
                </a:ext>
              </a:extLst>
            </p:cNvPr>
            <p:cNvCxnSpPr/>
            <p:nvPr/>
          </p:nvCxnSpPr>
          <p:spPr>
            <a:xfrm>
              <a:off x="7458075" y="5237457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9B1E5B0F-6E1F-4296-9D3A-1972E1F72A78}"/>
                </a:ext>
              </a:extLst>
            </p:cNvPr>
            <p:cNvCxnSpPr/>
            <p:nvPr/>
          </p:nvCxnSpPr>
          <p:spPr>
            <a:xfrm>
              <a:off x="6019800" y="1866900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CC1C0910-1125-45C3-8B7D-B2EEBD3BC3A1}"/>
                </a:ext>
              </a:extLst>
            </p:cNvPr>
            <p:cNvCxnSpPr/>
            <p:nvPr/>
          </p:nvCxnSpPr>
          <p:spPr>
            <a:xfrm>
              <a:off x="6048375" y="3781425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4719201-BAE9-4AB3-BAE6-1F32F41E763D}"/>
                </a:ext>
              </a:extLst>
            </p:cNvPr>
            <p:cNvSpPr txBox="1"/>
            <p:nvPr/>
          </p:nvSpPr>
          <p:spPr>
            <a:xfrm>
              <a:off x="1276353" y="1044175"/>
              <a:ext cx="2257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Input</a:t>
              </a:r>
              <a:endParaRPr lang="zh-TW" altLang="en-US" sz="32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75BE3D3-6D28-42DA-A833-10313E5EF98A}"/>
                </a:ext>
              </a:extLst>
            </p:cNvPr>
            <p:cNvSpPr txBox="1"/>
            <p:nvPr/>
          </p:nvSpPr>
          <p:spPr>
            <a:xfrm>
              <a:off x="8477250" y="4940890"/>
              <a:ext cx="2257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Output</a:t>
              </a:r>
              <a:endParaRPr lang="zh-TW" altLang="en-US" sz="32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6268A0-E6C3-4F26-AB2C-7E4CAF9859DB}"/>
                </a:ext>
              </a:extLst>
            </p:cNvPr>
            <p:cNvSpPr txBox="1"/>
            <p:nvPr/>
          </p:nvSpPr>
          <p:spPr>
            <a:xfrm>
              <a:off x="4548187" y="1069001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Fuzzification</a:t>
              </a:r>
              <a:endParaRPr lang="zh-TW" altLang="en-US" sz="32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984A2D5-5819-4328-A173-4D962C3DD2CD}"/>
                </a:ext>
              </a:extLst>
            </p:cNvPr>
            <p:cNvSpPr txBox="1"/>
            <p:nvPr/>
          </p:nvSpPr>
          <p:spPr>
            <a:xfrm>
              <a:off x="4519612" y="3010679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Inference</a:t>
              </a:r>
              <a:endParaRPr lang="zh-TW" altLang="en-US" sz="32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2642DF3-C903-431F-A667-0B5588213147}"/>
                </a:ext>
              </a:extLst>
            </p:cNvPr>
            <p:cNvSpPr txBox="1"/>
            <p:nvPr/>
          </p:nvSpPr>
          <p:spPr>
            <a:xfrm>
              <a:off x="4548187" y="4968842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Defuzzification</a:t>
              </a:r>
              <a:endParaRPr lang="zh-TW" altLang="en-US" sz="3200" dirty="0"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3C2DFA9-0CBD-4D6D-ACD2-44BC42965DC6}"/>
              </a:ext>
            </a:extLst>
          </p:cNvPr>
          <p:cNvSpPr txBox="1"/>
          <p:nvPr/>
        </p:nvSpPr>
        <p:spPr>
          <a:xfrm>
            <a:off x="738187" y="339975"/>
            <a:ext cx="862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From intuition to PD like fuzzy controller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8183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B8EF1CB-4135-43EE-A002-3E282C398C0B}"/>
              </a:ext>
            </a:extLst>
          </p:cNvPr>
          <p:cNvSpPr txBox="1"/>
          <p:nvPr/>
        </p:nvSpPr>
        <p:spPr>
          <a:xfrm>
            <a:off x="1885950" y="1189256"/>
            <a:ext cx="852487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If gmean is dark or SNR is poor then PWM is high.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If gmean is dark or entropy is poor then PWM is high.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If SNR is poor or entropy is poor then PWM is high.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If gmean is bright and entropy is excellent then PWM is medium.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If gmean is bright and SNR is excellent then PWM is medium.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If SNR is excellent and entropy is excellent then PWM is medium.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D7C24E-9F5F-498D-BA63-980EFC730194}"/>
              </a:ext>
            </a:extLst>
          </p:cNvPr>
          <p:cNvSpPr txBox="1"/>
          <p:nvPr/>
        </p:nvSpPr>
        <p:spPr>
          <a:xfrm>
            <a:off x="361950" y="352425"/>
            <a:ext cx="645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Inference based on intuition:</a:t>
            </a:r>
            <a:endParaRPr lang="zh-TW" altLang="en-US" sz="36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181F1F-E063-4B74-9C93-7040E6460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35" y="3589556"/>
            <a:ext cx="8086304" cy="31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7D9F36E-6A2E-4C0C-AABE-C588BADBF47F}"/>
              </a:ext>
            </a:extLst>
          </p:cNvPr>
          <p:cNvSpPr txBox="1"/>
          <p:nvPr/>
        </p:nvSpPr>
        <p:spPr>
          <a:xfrm>
            <a:off x="3263006" y="-12519"/>
            <a:ext cx="566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Inference based on intuition </a:t>
            </a:r>
            <a:endParaRPr lang="zh-TW" altLang="en-US" sz="3600" b="1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0693ECA-0172-413C-83DE-9B318A6653AA}"/>
              </a:ext>
            </a:extLst>
          </p:cNvPr>
          <p:cNvCxnSpPr/>
          <p:nvPr/>
        </p:nvCxnSpPr>
        <p:spPr>
          <a:xfrm>
            <a:off x="6096000" y="633812"/>
            <a:ext cx="0" cy="6569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39F002-8EB4-488C-9E23-02F8DEB3A0D4}"/>
              </a:ext>
            </a:extLst>
          </p:cNvPr>
          <p:cNvSpPr txBox="1"/>
          <p:nvPr/>
        </p:nvSpPr>
        <p:spPr>
          <a:xfrm>
            <a:off x="2338530" y="1237186"/>
            <a:ext cx="7677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Result is not good. Especially for mean gray value</a:t>
            </a:r>
            <a:endParaRPr lang="zh-TW" altLang="en-US" sz="28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07330B1-8E6A-4491-BA26-BAB4DE62419E}"/>
              </a:ext>
            </a:extLst>
          </p:cNvPr>
          <p:cNvCxnSpPr/>
          <p:nvPr/>
        </p:nvCxnSpPr>
        <p:spPr>
          <a:xfrm>
            <a:off x="6096000" y="1760406"/>
            <a:ext cx="0" cy="6569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577DA1C-28EF-48DD-8E4C-E4DB99A2090E}"/>
              </a:ext>
            </a:extLst>
          </p:cNvPr>
          <p:cNvGrpSpPr/>
          <p:nvPr/>
        </p:nvGrpSpPr>
        <p:grpSpPr>
          <a:xfrm>
            <a:off x="1276345" y="2615768"/>
            <a:ext cx="7572664" cy="2794000"/>
            <a:chOff x="1104895" y="3854018"/>
            <a:chExt cx="7572664" cy="27940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35313D2-858B-4FFC-9270-75158440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441" y="3854018"/>
              <a:ext cx="5163118" cy="2794000"/>
            </a:xfrm>
            <a:prstGeom prst="rect">
              <a:avLst/>
            </a:prstGeom>
          </p:spPr>
        </p:pic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9DBFA4B-452A-4974-B13F-F70747C466C8}"/>
                </a:ext>
              </a:extLst>
            </p:cNvPr>
            <p:cNvCxnSpPr/>
            <p:nvPr/>
          </p:nvCxnSpPr>
          <p:spPr>
            <a:xfrm>
              <a:off x="3676650" y="4724400"/>
              <a:ext cx="5000909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57C0E35B-3CC3-4E74-8C5E-C431CF6A795E}"/>
                </a:ext>
              </a:extLst>
            </p:cNvPr>
            <p:cNvCxnSpPr/>
            <p:nvPr/>
          </p:nvCxnSpPr>
          <p:spPr>
            <a:xfrm flipV="1">
              <a:off x="2815473" y="4838770"/>
              <a:ext cx="895066" cy="495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0170E0D-6805-4F85-8174-703768B84388}"/>
                </a:ext>
              </a:extLst>
            </p:cNvPr>
            <p:cNvSpPr txBox="1"/>
            <p:nvPr/>
          </p:nvSpPr>
          <p:spPr>
            <a:xfrm>
              <a:off x="1104895" y="5149404"/>
              <a:ext cx="1847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Set point =128</a:t>
              </a:r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186132C-2169-478C-AE7D-137DC9C3CC15}"/>
                </a:ext>
              </a:extLst>
            </p:cNvPr>
            <p:cNvSpPr txBox="1"/>
            <p:nvPr/>
          </p:nvSpPr>
          <p:spPr>
            <a:xfrm>
              <a:off x="5305381" y="5825525"/>
              <a:ext cx="17434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Mean gray value</a:t>
              </a:r>
              <a:endParaRPr lang="zh-TW" altLang="en-US" dirty="0"/>
            </a:p>
          </p:txBody>
        </p:sp>
      </p:grp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19475D6-2953-4B47-9045-6BBC5552B69F}"/>
              </a:ext>
            </a:extLst>
          </p:cNvPr>
          <p:cNvCxnSpPr/>
          <p:nvPr/>
        </p:nvCxnSpPr>
        <p:spPr>
          <a:xfrm>
            <a:off x="6076950" y="5532306"/>
            <a:ext cx="0" cy="6569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5892973-4184-47D6-8922-474507BCD2A0}"/>
              </a:ext>
            </a:extLst>
          </p:cNvPr>
          <p:cNvSpPr txBox="1"/>
          <p:nvPr/>
        </p:nvSpPr>
        <p:spPr>
          <a:xfrm>
            <a:off x="3848100" y="6071354"/>
            <a:ext cx="645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PD like fuzzy Inference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112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22C26A6-4B8D-409A-9844-947567047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16606"/>
              </p:ext>
            </p:extLst>
          </p:nvPr>
        </p:nvGraphicFramePr>
        <p:xfrm>
          <a:off x="266701" y="1900766"/>
          <a:ext cx="11658598" cy="386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5514">
                  <a:extLst>
                    <a:ext uri="{9D8B030D-6E8A-4147-A177-3AD203B41FA5}">
                      <a16:colId xmlns:a16="http://schemas.microsoft.com/office/drawing/2014/main" val="2112014891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3837841310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390536918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941941065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995479040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2329066254"/>
                    </a:ext>
                  </a:extLst>
                </a:gridCol>
                <a:gridCol w="1665514">
                  <a:extLst>
                    <a:ext uri="{9D8B030D-6E8A-4147-A177-3AD203B41FA5}">
                      <a16:colId xmlns:a16="http://schemas.microsoft.com/office/drawing/2014/main" val="3130279995"/>
                    </a:ext>
                  </a:extLst>
                </a:gridCol>
              </a:tblGrid>
              <a:tr h="176532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Mean gray value</a:t>
                      </a:r>
                      <a:endParaRPr lang="zh-TW" alt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Entropy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SNR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Error</a:t>
                      </a:r>
                      <a:endParaRPr lang="zh-TW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Error rate</a:t>
                      </a:r>
                      <a:endParaRPr lang="zh-TW" altLang="en-US" sz="24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PWM</a:t>
                      </a:r>
                      <a:endParaRPr lang="zh-TW" altLang="en-US" sz="2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966198"/>
                  </a:ext>
                </a:extLst>
              </a:tr>
              <a:tr h="1519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Upper boundary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164</a:t>
                      </a:r>
                      <a:endParaRPr lang="zh-TW" alt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5.22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6.53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255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299379"/>
                  </a:ext>
                </a:extLst>
              </a:tr>
              <a:tr h="1519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Lower boundary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-48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-20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-5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07313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6125AE5F-C42F-43F3-B58C-ABC548CC906A}"/>
              </a:ext>
            </a:extLst>
          </p:cNvPr>
          <p:cNvSpPr txBox="1"/>
          <p:nvPr/>
        </p:nvSpPr>
        <p:spPr>
          <a:xfrm>
            <a:off x="0" y="1006111"/>
            <a:ext cx="12296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 implement the PD like fuzzy controller, the Error and the Error rate is computed.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3873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2FD4200C-7841-48EF-9E10-E8494FF8A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9" y="193033"/>
            <a:ext cx="4445004" cy="33337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ED8857-B96B-4017-B337-EF962D4E6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67" y="185733"/>
            <a:ext cx="4445004" cy="3333753"/>
          </a:xfrm>
          <a:prstGeom prst="rect">
            <a:avLst/>
          </a:prstGeom>
        </p:spPr>
      </p:pic>
      <p:pic>
        <p:nvPicPr>
          <p:cNvPr id="11" name="圖片 10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9CBCFAFD-F2BD-4F7E-B8A1-DCE2F63C6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96" y="3531547"/>
            <a:ext cx="4441618" cy="333121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8CF9F64-BE0B-40AE-B99E-215DCCE6820E}"/>
              </a:ext>
            </a:extLst>
          </p:cNvPr>
          <p:cNvSpPr txBox="1"/>
          <p:nvPr/>
        </p:nvSpPr>
        <p:spPr>
          <a:xfrm>
            <a:off x="1686908" y="3526786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Error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FEEF86C-FFCE-4C6A-B6C6-31B05B8AFD69}"/>
              </a:ext>
            </a:extLst>
          </p:cNvPr>
          <p:cNvSpPr txBox="1"/>
          <p:nvPr/>
        </p:nvSpPr>
        <p:spPr>
          <a:xfrm>
            <a:off x="8906858" y="3526786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Error rate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1A216C-AC16-4D16-B00C-67F3D352A8AF}"/>
              </a:ext>
            </a:extLst>
          </p:cNvPr>
          <p:cNvSpPr txBox="1"/>
          <p:nvPr/>
        </p:nvSpPr>
        <p:spPr>
          <a:xfrm>
            <a:off x="5296883" y="3326453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PWM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25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4CC1415-4F65-4487-89A2-DBA506F703DC}"/>
              </a:ext>
            </a:extLst>
          </p:cNvPr>
          <p:cNvSpPr txBox="1"/>
          <p:nvPr/>
        </p:nvSpPr>
        <p:spPr>
          <a:xfrm>
            <a:off x="361950" y="352425"/>
            <a:ext cx="645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PD like fuzzy Inference:</a:t>
            </a:r>
            <a:endParaRPr lang="zh-TW" altLang="en-US" sz="3600" b="1" dirty="0"/>
          </a:p>
        </p:txBody>
      </p:sp>
      <p:pic>
        <p:nvPicPr>
          <p:cNvPr id="10" name="圖片 9" descr="一張含有 文字, 匾額 的圖片&#10;&#10;描述是以非常高的可信度產生">
            <a:extLst>
              <a:ext uri="{FF2B5EF4-FFF2-40B4-BE49-F238E27FC236}">
                <a16:creationId xmlns:a16="http://schemas.microsoft.com/office/drawing/2014/main" id="{2A047CAA-7C90-4022-BDE0-2FECD397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35" y="1284927"/>
            <a:ext cx="4999019" cy="5135880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97FA7C6-D0C5-48D1-9C29-748E24CC9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932171"/>
              </p:ext>
            </p:extLst>
          </p:nvPr>
        </p:nvGraphicFramePr>
        <p:xfrm>
          <a:off x="1009650" y="1695450"/>
          <a:ext cx="4924428" cy="4314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738">
                  <a:extLst>
                    <a:ext uri="{9D8B030D-6E8A-4147-A177-3AD203B41FA5}">
                      <a16:colId xmlns:a16="http://schemas.microsoft.com/office/drawing/2014/main" val="2559759618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178323886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2289872366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1639236311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3709786283"/>
                    </a:ext>
                  </a:extLst>
                </a:gridCol>
                <a:gridCol w="820738">
                  <a:extLst>
                    <a:ext uri="{9D8B030D-6E8A-4147-A177-3AD203B41FA5}">
                      <a16:colId xmlns:a16="http://schemas.microsoft.com/office/drawing/2014/main" val="1779919033"/>
                    </a:ext>
                  </a:extLst>
                </a:gridCol>
              </a:tblGrid>
              <a:tr h="719139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NL</a:t>
                      </a:r>
                      <a:endParaRPr lang="zh-TW" alt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NS</a:t>
                      </a:r>
                      <a:endParaRPr lang="zh-TW" alt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Z</a:t>
                      </a:r>
                      <a:endParaRPr lang="zh-TW" alt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PS</a:t>
                      </a:r>
                      <a:endParaRPr lang="zh-TW" alt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PL</a:t>
                      </a:r>
                      <a:endParaRPr lang="zh-TW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62070"/>
                  </a:ext>
                </a:extLst>
              </a:tr>
              <a:tr h="7191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PL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Z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PL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PL</a:t>
                      </a:r>
                      <a:endParaRPr lang="zh-TW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5287358"/>
                  </a:ext>
                </a:extLst>
              </a:tr>
              <a:tr h="7191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PS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Z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PL</a:t>
                      </a:r>
                      <a:endParaRPr lang="zh-TW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60576983"/>
                  </a:ext>
                </a:extLst>
              </a:tr>
              <a:tr h="7191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Z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Z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PM</a:t>
                      </a:r>
                      <a:endParaRPr lang="zh-TW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3184984"/>
                  </a:ext>
                </a:extLst>
              </a:tr>
              <a:tr h="7191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NS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NL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NM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NS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Z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PS</a:t>
                      </a:r>
                      <a:endParaRPr lang="zh-TW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2782202"/>
                  </a:ext>
                </a:extLst>
              </a:tr>
              <a:tr h="71913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NL</a:t>
                      </a:r>
                      <a:endParaRPr lang="zh-TW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NL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NL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NM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NS</a:t>
                      </a:r>
                      <a:endParaRPr lang="zh-TW" altLang="en-US" sz="2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Z</a:t>
                      </a:r>
                      <a:endParaRPr lang="zh-TW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32656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393842-7406-4D10-85BD-603A8A2D315E}"/>
              </a:ext>
            </a:extLst>
          </p:cNvPr>
          <p:cNvSpPr txBox="1"/>
          <p:nvPr/>
        </p:nvSpPr>
        <p:spPr>
          <a:xfrm>
            <a:off x="1473190" y="1695450"/>
            <a:ext cx="32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1853FD-336A-4A86-B9EE-76161E2665BA}"/>
              </a:ext>
            </a:extLst>
          </p:cNvPr>
          <p:cNvSpPr txBox="1"/>
          <p:nvPr/>
        </p:nvSpPr>
        <p:spPr>
          <a:xfrm>
            <a:off x="1009650" y="2003940"/>
            <a:ext cx="50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6748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2CE4D3-013D-4C4D-990F-3BC49E2E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55" y="2987459"/>
            <a:ext cx="54990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b="1" dirty="0"/>
              <a:t>OUTLINE</a:t>
            </a:r>
            <a:endParaRPr lang="zh-TW" altLang="en-US" sz="60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103704-F2B7-4AA6-ACC0-5F2CFA08774E}"/>
              </a:ext>
            </a:extLst>
          </p:cNvPr>
          <p:cNvSpPr txBox="1"/>
          <p:nvPr/>
        </p:nvSpPr>
        <p:spPr>
          <a:xfrm>
            <a:off x="6315075" y="1729553"/>
            <a:ext cx="64024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3200" dirty="0"/>
              <a:t>Brief introduction to AE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3200" dirty="0"/>
              <a:t>System Specification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3200" dirty="0"/>
              <a:t>Input &amp; Output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3200" dirty="0"/>
              <a:t>Environment Test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3200" dirty="0"/>
              <a:t>Fuzzification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3200" dirty="0"/>
              <a:t>Fuzzy Inference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3200" dirty="0"/>
              <a:t>Defuzzification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3200" dirty="0"/>
              <a:t>Result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361082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F26A812-411D-4A4A-915E-64D4B0B0440F}"/>
              </a:ext>
            </a:extLst>
          </p:cNvPr>
          <p:cNvGrpSpPr/>
          <p:nvPr/>
        </p:nvGrpSpPr>
        <p:grpSpPr>
          <a:xfrm>
            <a:off x="2242379" y="1164429"/>
            <a:ext cx="9015410" cy="4529141"/>
            <a:chOff x="1276353" y="990599"/>
            <a:chExt cx="9458320" cy="46414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63F9DE7-B5B8-4BF6-9D1D-8A1F4F886B83}"/>
                </a:ext>
              </a:extLst>
            </p:cNvPr>
            <p:cNvSpPr/>
            <p:nvPr/>
          </p:nvSpPr>
          <p:spPr>
            <a:xfrm>
              <a:off x="1714500" y="1038224"/>
              <a:ext cx="1476375" cy="6476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90598EB6-89D6-45FF-92B5-F54C24ECF6F4}"/>
                </a:ext>
              </a:extLst>
            </p:cNvPr>
            <p:cNvSpPr/>
            <p:nvPr/>
          </p:nvSpPr>
          <p:spPr>
            <a:xfrm>
              <a:off x="4686300" y="990599"/>
              <a:ext cx="2667000" cy="74295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508A4CC3-6C61-4F4B-979B-75EB3F844CED}"/>
                </a:ext>
              </a:extLst>
            </p:cNvPr>
            <p:cNvSpPr/>
            <p:nvPr/>
          </p:nvSpPr>
          <p:spPr>
            <a:xfrm>
              <a:off x="4686300" y="2928291"/>
              <a:ext cx="2667000" cy="7429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2B4FA3D4-AC48-45CC-BEC1-93D363B35E74}"/>
                </a:ext>
              </a:extLst>
            </p:cNvPr>
            <p:cNvSpPr/>
            <p:nvPr/>
          </p:nvSpPr>
          <p:spPr>
            <a:xfrm>
              <a:off x="4686300" y="4865983"/>
              <a:ext cx="2667000" cy="7429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4AAD0A6-E1F2-4C5A-92B4-BA09BDE035C1}"/>
                </a:ext>
              </a:extLst>
            </p:cNvPr>
            <p:cNvSpPr/>
            <p:nvPr/>
          </p:nvSpPr>
          <p:spPr>
            <a:xfrm>
              <a:off x="8867775" y="4913608"/>
              <a:ext cx="1476375" cy="6476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E7F108A-8F05-4799-8A02-AB884EC391FE}"/>
                </a:ext>
              </a:extLst>
            </p:cNvPr>
            <p:cNvCxnSpPr/>
            <p:nvPr/>
          </p:nvCxnSpPr>
          <p:spPr>
            <a:xfrm>
              <a:off x="3314700" y="1362073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B298897E-A700-4BF3-9B97-CFDC0B39D0BA}"/>
                </a:ext>
              </a:extLst>
            </p:cNvPr>
            <p:cNvCxnSpPr/>
            <p:nvPr/>
          </p:nvCxnSpPr>
          <p:spPr>
            <a:xfrm>
              <a:off x="7458075" y="5237457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9B1E5B0F-6E1F-4296-9D3A-1972E1F72A78}"/>
                </a:ext>
              </a:extLst>
            </p:cNvPr>
            <p:cNvCxnSpPr/>
            <p:nvPr/>
          </p:nvCxnSpPr>
          <p:spPr>
            <a:xfrm>
              <a:off x="6019800" y="1866900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CC1C0910-1125-45C3-8B7D-B2EEBD3BC3A1}"/>
                </a:ext>
              </a:extLst>
            </p:cNvPr>
            <p:cNvCxnSpPr/>
            <p:nvPr/>
          </p:nvCxnSpPr>
          <p:spPr>
            <a:xfrm>
              <a:off x="6048375" y="3781425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4719201-BAE9-4AB3-BAE6-1F32F41E763D}"/>
                </a:ext>
              </a:extLst>
            </p:cNvPr>
            <p:cNvSpPr txBox="1"/>
            <p:nvPr/>
          </p:nvSpPr>
          <p:spPr>
            <a:xfrm>
              <a:off x="1276353" y="1044175"/>
              <a:ext cx="2257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Input</a:t>
              </a:r>
              <a:endParaRPr lang="zh-TW" altLang="en-US" sz="32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75BE3D3-6D28-42DA-A833-10313E5EF98A}"/>
                </a:ext>
              </a:extLst>
            </p:cNvPr>
            <p:cNvSpPr txBox="1"/>
            <p:nvPr/>
          </p:nvSpPr>
          <p:spPr>
            <a:xfrm>
              <a:off x="8477250" y="4940890"/>
              <a:ext cx="2257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Output</a:t>
              </a:r>
              <a:endParaRPr lang="zh-TW" altLang="en-US" sz="32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46268A0-E6C3-4F26-AB2C-7E4CAF9859DB}"/>
                </a:ext>
              </a:extLst>
            </p:cNvPr>
            <p:cNvSpPr txBox="1"/>
            <p:nvPr/>
          </p:nvSpPr>
          <p:spPr>
            <a:xfrm>
              <a:off x="4548187" y="1069001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Fuzzification</a:t>
              </a:r>
              <a:endParaRPr lang="zh-TW" altLang="en-US" sz="32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984A2D5-5819-4328-A173-4D962C3DD2CD}"/>
                </a:ext>
              </a:extLst>
            </p:cNvPr>
            <p:cNvSpPr txBox="1"/>
            <p:nvPr/>
          </p:nvSpPr>
          <p:spPr>
            <a:xfrm>
              <a:off x="4519612" y="3010679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Inference</a:t>
              </a:r>
              <a:endParaRPr lang="zh-TW" altLang="en-US" sz="32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2642DF3-C903-431F-A667-0B5588213147}"/>
                </a:ext>
              </a:extLst>
            </p:cNvPr>
            <p:cNvSpPr txBox="1"/>
            <p:nvPr/>
          </p:nvSpPr>
          <p:spPr>
            <a:xfrm>
              <a:off x="4548187" y="4968842"/>
              <a:ext cx="3000375" cy="663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Defuzzification</a:t>
              </a:r>
              <a:endParaRPr lang="zh-TW" altLang="en-US" sz="3200" dirty="0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60424F6-C4DA-431D-8E68-FF7FC8120BE2}"/>
              </a:ext>
            </a:extLst>
          </p:cNvPr>
          <p:cNvSpPr txBox="1"/>
          <p:nvPr/>
        </p:nvSpPr>
        <p:spPr>
          <a:xfrm>
            <a:off x="492903" y="4054845"/>
            <a:ext cx="4371026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Inference Method: Mamdani</a:t>
            </a:r>
          </a:p>
          <a:p>
            <a:r>
              <a:rPr lang="en-US" altLang="zh-TW" sz="2400" dirty="0"/>
              <a:t>Conjunction: Minimum</a:t>
            </a:r>
          </a:p>
          <a:p>
            <a:r>
              <a:rPr lang="en-US" altLang="zh-TW" sz="2400" dirty="0"/>
              <a:t>Disjunction: Maximum</a:t>
            </a:r>
          </a:p>
          <a:p>
            <a:r>
              <a:rPr lang="en-US" altLang="zh-TW" sz="2400" dirty="0"/>
              <a:t>Defuzzification Method: Centroid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3211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C304DE3-710D-4093-A8D1-C3ADB1EFF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/>
          <a:stretch/>
        </p:blipFill>
        <p:spPr>
          <a:xfrm>
            <a:off x="174060" y="1426211"/>
            <a:ext cx="5550466" cy="3200399"/>
          </a:xfrm>
          <a:prstGeom prst="rect">
            <a:avLst/>
          </a:prstGeom>
        </p:spPr>
      </p:pic>
      <p:pic>
        <p:nvPicPr>
          <p:cNvPr id="7" name="圖片 6" descr="一張含有 文字, 地圖 的圖片&#10;&#10;描述是以非常高的可信度產生">
            <a:extLst>
              <a:ext uri="{FF2B5EF4-FFF2-40B4-BE49-F238E27FC236}">
                <a16:creationId xmlns:a16="http://schemas.microsoft.com/office/drawing/2014/main" id="{61C10C65-B2F9-4DA1-B87F-A159E320C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6" y="1095372"/>
            <a:ext cx="5149434" cy="38620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0DC189-6546-434C-965D-95088AA82F9E}"/>
              </a:ext>
            </a:extLst>
          </p:cNvPr>
          <p:cNvSpPr txBox="1"/>
          <p:nvPr/>
        </p:nvSpPr>
        <p:spPr>
          <a:xfrm>
            <a:off x="4575591" y="221623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One more thing</a:t>
            </a:r>
            <a:endParaRPr lang="zh-TW" altLang="en-US" sz="36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8C1FA1-A964-4A87-8907-31774B551307}"/>
              </a:ext>
            </a:extLst>
          </p:cNvPr>
          <p:cNvSpPr txBox="1"/>
          <p:nvPr/>
        </p:nvSpPr>
        <p:spPr>
          <a:xfrm>
            <a:off x="2125195" y="981859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Error rate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4B00497-42B6-40F2-BFE6-2BEA4E17E2ED}"/>
                  </a:ext>
                </a:extLst>
              </p:cNvPr>
              <p:cNvSpPr txBox="1"/>
              <p:nvPr/>
            </p:nvSpPr>
            <p:spPr>
              <a:xfrm>
                <a:off x="2549242" y="3781425"/>
                <a:ext cx="8953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dirty="0"/>
                  <a:t>=0.25</a:t>
                </a:r>
                <a:endParaRPr lang="zh-TW" altLang="en-US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4B00497-42B6-40F2-BFE6-2BEA4E17E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242" y="3781425"/>
                <a:ext cx="895350" cy="369332"/>
              </a:xfrm>
              <a:prstGeom prst="rect">
                <a:avLst/>
              </a:prstGeom>
              <a:blipFill>
                <a:blip r:embed="rId4"/>
                <a:stretch>
                  <a:fillRect t="-6349" r="-3356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E90C0E5-BE47-4A0F-AF08-67CA014CD11A}"/>
              </a:ext>
            </a:extLst>
          </p:cNvPr>
          <p:cNvCxnSpPr>
            <a:cxnSpLocks/>
          </p:cNvCxnSpPr>
          <p:nvPr/>
        </p:nvCxnSpPr>
        <p:spPr>
          <a:xfrm>
            <a:off x="9042193" y="1895475"/>
            <a:ext cx="0" cy="26289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C0160B7-E55A-4E8E-9303-5748A51151C2}"/>
              </a:ext>
            </a:extLst>
          </p:cNvPr>
          <p:cNvCxnSpPr/>
          <p:nvPr/>
        </p:nvCxnSpPr>
        <p:spPr>
          <a:xfrm>
            <a:off x="7267575" y="2466975"/>
            <a:ext cx="27992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EF440F-B311-4879-B1F6-71028ED0C3A1}"/>
                  </a:ext>
                </a:extLst>
              </p:cNvPr>
              <p:cNvSpPr txBox="1"/>
              <p:nvPr/>
            </p:nvSpPr>
            <p:spPr>
              <a:xfrm>
                <a:off x="8496303" y="4052183"/>
                <a:ext cx="1146455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3*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dirty="0"/>
                  <a:t>=0.75</a:t>
                </a:r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1EF440F-B311-4879-B1F6-71028ED0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3" y="4052183"/>
                <a:ext cx="1146455" cy="369332"/>
              </a:xfrm>
              <a:prstGeom prst="rect">
                <a:avLst/>
              </a:prstGeom>
              <a:blipFill>
                <a:blip r:embed="rId5"/>
                <a:stretch>
                  <a:fillRect l="-4211" t="-8065" r="-526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FC83DA-6A6A-4A15-9CA7-613EDB693F0F}"/>
              </a:ext>
            </a:extLst>
          </p:cNvPr>
          <p:cNvSpPr txBox="1"/>
          <p:nvPr/>
        </p:nvSpPr>
        <p:spPr>
          <a:xfrm>
            <a:off x="1444343" y="1895475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Signal vibrate every 4 frames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35AD3B-698B-48A3-BA4A-E992FB67D5AD}"/>
              </a:ext>
            </a:extLst>
          </p:cNvPr>
          <p:cNvSpPr txBox="1"/>
          <p:nvPr/>
        </p:nvSpPr>
        <p:spPr>
          <a:xfrm>
            <a:off x="7926530" y="899824"/>
            <a:ext cx="2438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en-US" altLang="zh-TW" dirty="0"/>
              <a:t> order Low pass filter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9FC9067-2A73-4A5E-BEBC-F8E465F812AB}"/>
              </a:ext>
            </a:extLst>
          </p:cNvPr>
          <p:cNvGrpSpPr/>
          <p:nvPr/>
        </p:nvGrpSpPr>
        <p:grpSpPr>
          <a:xfrm>
            <a:off x="990599" y="5623982"/>
            <a:ext cx="10210801" cy="668388"/>
            <a:chOff x="1676400" y="5508436"/>
            <a:chExt cx="10210801" cy="6683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380FE0F-C18F-49DF-B046-1BD0319FDC8F}"/>
                    </a:ext>
                  </a:extLst>
                </p:cNvPr>
                <p:cNvSpPr txBox="1"/>
                <p:nvPr/>
              </p:nvSpPr>
              <p:spPr>
                <a:xfrm>
                  <a:off x="4454243" y="5508436"/>
                  <a:ext cx="7432958" cy="66838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/>
                    <a:t>u(k)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</m:oMath>
                  </a14:m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x ER +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</m:oMath>
                  </a14:m>
                  <a:r>
                    <a:rPr lang="en-US" altLang="zh-TW" sz="2400" dirty="0"/>
                    <a:t> x u(k-1) 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</m:oMath>
                  </a14:m>
                  <a:r>
                    <a:rPr lang="en-US" altLang="zh-TW" sz="2400" dirty="0"/>
                    <a:t> x u(k-2)   </a:t>
                  </a:r>
                  <a:endParaRPr lang="zh-TW" altLang="en-US" sz="2400" dirty="0"/>
                </a:p>
              </p:txBody>
            </p:sp>
          </mc:Choice>
          <mc:Fallback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380FE0F-C18F-49DF-B046-1BD0319FDC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243" y="5508436"/>
                  <a:ext cx="7432958" cy="668388"/>
                </a:xfrm>
                <a:prstGeom prst="rect">
                  <a:avLst/>
                </a:prstGeom>
                <a:blipFill>
                  <a:blip r:embed="rId6"/>
                  <a:stretch>
                    <a:fillRect l="-1146" r="-3682" b="-810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810F0B1-BFB3-4C18-9299-16D9B83F7A94}"/>
                </a:ext>
              </a:extLst>
            </p:cNvPr>
            <p:cNvSpPr txBox="1"/>
            <p:nvPr/>
          </p:nvSpPr>
          <p:spPr>
            <a:xfrm>
              <a:off x="2786408" y="5621208"/>
              <a:ext cx="97234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Filter</a:t>
              </a:r>
              <a:endParaRPr lang="zh-TW" altLang="en-US" sz="2400" dirty="0"/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DD9E2B55-0C87-416E-A8E6-0EC899148DC2}"/>
                </a:ext>
              </a:extLst>
            </p:cNvPr>
            <p:cNvCxnSpPr/>
            <p:nvPr/>
          </p:nvCxnSpPr>
          <p:spPr>
            <a:xfrm>
              <a:off x="2219325" y="5855845"/>
              <a:ext cx="457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E0ED38B-F71D-4E47-A13C-672E2AFF0E2E}"/>
                </a:ext>
              </a:extLst>
            </p:cNvPr>
            <p:cNvCxnSpPr/>
            <p:nvPr/>
          </p:nvCxnSpPr>
          <p:spPr>
            <a:xfrm>
              <a:off x="3868640" y="5852041"/>
              <a:ext cx="457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8405D3D-AA4F-4CCF-ADC9-D291DB33605F}"/>
                </a:ext>
              </a:extLst>
            </p:cNvPr>
            <p:cNvSpPr txBox="1"/>
            <p:nvPr/>
          </p:nvSpPr>
          <p:spPr>
            <a:xfrm>
              <a:off x="1676400" y="5611797"/>
              <a:ext cx="542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ER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9090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42211C14-4EAD-4926-97F0-DFEFB92CF443}"/>
              </a:ext>
            </a:extLst>
          </p:cNvPr>
          <p:cNvGrpSpPr/>
          <p:nvPr/>
        </p:nvGrpSpPr>
        <p:grpSpPr>
          <a:xfrm>
            <a:off x="1756604" y="1300485"/>
            <a:ext cx="8643174" cy="4529141"/>
            <a:chOff x="1276353" y="990599"/>
            <a:chExt cx="9067797" cy="464148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D9764B8-E62B-4A66-AA7F-53B1A918DF49}"/>
                </a:ext>
              </a:extLst>
            </p:cNvPr>
            <p:cNvSpPr/>
            <p:nvPr/>
          </p:nvSpPr>
          <p:spPr>
            <a:xfrm>
              <a:off x="1714500" y="1038224"/>
              <a:ext cx="1476375" cy="6476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B04CFDE0-5561-4B6A-BE3C-18D0E96F7BDE}"/>
                </a:ext>
              </a:extLst>
            </p:cNvPr>
            <p:cNvSpPr/>
            <p:nvPr/>
          </p:nvSpPr>
          <p:spPr>
            <a:xfrm>
              <a:off x="4686300" y="990599"/>
              <a:ext cx="2667000" cy="74295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BF05DB05-46DC-4500-B3B6-3D575588494C}"/>
                </a:ext>
              </a:extLst>
            </p:cNvPr>
            <p:cNvSpPr/>
            <p:nvPr/>
          </p:nvSpPr>
          <p:spPr>
            <a:xfrm>
              <a:off x="4686300" y="2928291"/>
              <a:ext cx="2667000" cy="74295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26685FCE-7CB4-46FB-836B-44DD7BBE19A0}"/>
                </a:ext>
              </a:extLst>
            </p:cNvPr>
            <p:cNvSpPr/>
            <p:nvPr/>
          </p:nvSpPr>
          <p:spPr>
            <a:xfrm>
              <a:off x="4686300" y="4865983"/>
              <a:ext cx="2667000" cy="74295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6329DA-189C-4AB3-AD3A-0A46E6ADF1DB}"/>
                </a:ext>
              </a:extLst>
            </p:cNvPr>
            <p:cNvSpPr/>
            <p:nvPr/>
          </p:nvSpPr>
          <p:spPr>
            <a:xfrm>
              <a:off x="8867775" y="4913608"/>
              <a:ext cx="1476375" cy="647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09886124-0AE8-4ACB-86D7-83DE446C753C}"/>
                </a:ext>
              </a:extLst>
            </p:cNvPr>
            <p:cNvCxnSpPr/>
            <p:nvPr/>
          </p:nvCxnSpPr>
          <p:spPr>
            <a:xfrm>
              <a:off x="3314700" y="1362073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F6F598A9-0946-4236-8725-FFDF146E5C39}"/>
                </a:ext>
              </a:extLst>
            </p:cNvPr>
            <p:cNvCxnSpPr/>
            <p:nvPr/>
          </p:nvCxnSpPr>
          <p:spPr>
            <a:xfrm>
              <a:off x="7458075" y="5237457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6046831E-BDCC-42BC-B4A4-98BC3537429E}"/>
                </a:ext>
              </a:extLst>
            </p:cNvPr>
            <p:cNvCxnSpPr/>
            <p:nvPr/>
          </p:nvCxnSpPr>
          <p:spPr>
            <a:xfrm>
              <a:off x="6019800" y="1866900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1420A5D0-7B88-4D83-8273-FCFEF1B51769}"/>
                </a:ext>
              </a:extLst>
            </p:cNvPr>
            <p:cNvCxnSpPr/>
            <p:nvPr/>
          </p:nvCxnSpPr>
          <p:spPr>
            <a:xfrm>
              <a:off x="6048375" y="3781425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8B7B9DB-2791-476C-B08A-5A510CFA93AA}"/>
                </a:ext>
              </a:extLst>
            </p:cNvPr>
            <p:cNvSpPr txBox="1"/>
            <p:nvPr/>
          </p:nvSpPr>
          <p:spPr>
            <a:xfrm>
              <a:off x="1276353" y="1044175"/>
              <a:ext cx="2257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Input</a:t>
              </a:r>
              <a:endParaRPr lang="zh-TW" altLang="en-US" sz="32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411BB9E-F858-437B-BBE1-4B8B329BA714}"/>
                </a:ext>
              </a:extLst>
            </p:cNvPr>
            <p:cNvSpPr txBox="1"/>
            <p:nvPr/>
          </p:nvSpPr>
          <p:spPr>
            <a:xfrm>
              <a:off x="8867774" y="4937817"/>
              <a:ext cx="1476376" cy="599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Output</a:t>
              </a:r>
              <a:endParaRPr lang="zh-TW" altLang="en-US" sz="32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A51E04BF-B676-415E-9231-E35DF78A6D1E}"/>
                </a:ext>
              </a:extLst>
            </p:cNvPr>
            <p:cNvSpPr txBox="1"/>
            <p:nvPr/>
          </p:nvSpPr>
          <p:spPr>
            <a:xfrm>
              <a:off x="4548187" y="1069001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Fuzzification</a:t>
              </a:r>
              <a:endParaRPr lang="zh-TW" altLang="en-US" sz="32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E0542C-80D6-49E9-9D3F-E48548E35C95}"/>
                </a:ext>
              </a:extLst>
            </p:cNvPr>
            <p:cNvSpPr txBox="1"/>
            <p:nvPr/>
          </p:nvSpPr>
          <p:spPr>
            <a:xfrm>
              <a:off x="4519612" y="3010679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Inference</a:t>
              </a:r>
              <a:endParaRPr lang="zh-TW" altLang="en-US" sz="32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49469E51-57D7-45F8-AB29-EFEE894C515D}"/>
                </a:ext>
              </a:extLst>
            </p:cNvPr>
            <p:cNvSpPr txBox="1"/>
            <p:nvPr/>
          </p:nvSpPr>
          <p:spPr>
            <a:xfrm>
              <a:off x="4548187" y="4968842"/>
              <a:ext cx="3000375" cy="663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Defuzzification</a:t>
              </a:r>
              <a:endParaRPr lang="zh-TW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996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1CF5614-D7CD-4DC8-8F00-6A0771C6A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2090572"/>
            <a:ext cx="5810250" cy="3144193"/>
          </a:xfrm>
          <a:prstGeom prst="rect">
            <a:avLst/>
          </a:prstGeom>
        </p:spPr>
      </p:pic>
      <p:pic>
        <p:nvPicPr>
          <p:cNvPr id="9" name="圖片 8" descr="一張含有 桌, 室內 的圖片&#10;&#10;描述是以高可信度產生">
            <a:extLst>
              <a:ext uri="{FF2B5EF4-FFF2-40B4-BE49-F238E27FC236}">
                <a16:creationId xmlns:a16="http://schemas.microsoft.com/office/drawing/2014/main" id="{2CD20381-4321-4D95-8DB1-C8F43EC20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2090572"/>
            <a:ext cx="5810250" cy="314419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58FDC23-F4B2-49E1-BF37-8E17AB44257B}"/>
              </a:ext>
            </a:extLst>
          </p:cNvPr>
          <p:cNvSpPr txBox="1"/>
          <p:nvPr/>
        </p:nvSpPr>
        <p:spPr>
          <a:xfrm>
            <a:off x="1247775" y="1477271"/>
            <a:ext cx="37528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Inference based on intuition</a:t>
            </a:r>
            <a:endParaRPr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451549-CA15-400F-947A-642ED9C26794}"/>
              </a:ext>
            </a:extLst>
          </p:cNvPr>
          <p:cNvSpPr txBox="1"/>
          <p:nvPr/>
        </p:nvSpPr>
        <p:spPr>
          <a:xfrm>
            <a:off x="7696201" y="1477272"/>
            <a:ext cx="30670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PD like fuzzy Inference</a:t>
            </a:r>
            <a:endParaRPr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DBF8E05-CEEC-45AF-BE50-CBA5E39C89C5}"/>
              </a:ext>
            </a:extLst>
          </p:cNvPr>
          <p:cNvSpPr txBox="1"/>
          <p:nvPr/>
        </p:nvSpPr>
        <p:spPr>
          <a:xfrm>
            <a:off x="3857625" y="431957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Controller Output PWM</a:t>
            </a:r>
            <a:endParaRPr lang="zh-TW" altLang="en-US" sz="3600" b="1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A16B2B8-6E66-4654-A9CC-26B5B00AC29E}"/>
              </a:ext>
            </a:extLst>
          </p:cNvPr>
          <p:cNvCxnSpPr/>
          <p:nvPr/>
        </p:nvCxnSpPr>
        <p:spPr>
          <a:xfrm>
            <a:off x="8201025" y="2428875"/>
            <a:ext cx="0" cy="23526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8530A1E-A825-42BE-9B45-4A18B46F7ADC}"/>
              </a:ext>
            </a:extLst>
          </p:cNvPr>
          <p:cNvCxnSpPr/>
          <p:nvPr/>
        </p:nvCxnSpPr>
        <p:spPr>
          <a:xfrm>
            <a:off x="2771775" y="3152775"/>
            <a:ext cx="0" cy="16287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1481061-801F-49BD-91E2-26314E070D71}"/>
              </a:ext>
            </a:extLst>
          </p:cNvPr>
          <p:cNvSpPr txBox="1"/>
          <p:nvPr/>
        </p:nvSpPr>
        <p:spPr>
          <a:xfrm>
            <a:off x="8201025" y="347800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A9ACB3A-3E4D-4C44-A2B2-DAE01C72A4C8}"/>
              </a:ext>
            </a:extLst>
          </p:cNvPr>
          <p:cNvSpPr txBox="1"/>
          <p:nvPr/>
        </p:nvSpPr>
        <p:spPr>
          <a:xfrm>
            <a:off x="2771774" y="3847334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107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25ABA-6B50-4E71-BF40-B5CAE992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350" y="295648"/>
            <a:ext cx="1606226" cy="886626"/>
          </a:xfrm>
        </p:spPr>
        <p:txBody>
          <a:bodyPr/>
          <a:lstStyle/>
          <a:p>
            <a:r>
              <a:rPr lang="en-US" altLang="zh-TW" b="1" dirty="0"/>
              <a:t>Result</a:t>
            </a:r>
            <a:endParaRPr lang="zh-TW" altLang="en-US" b="1" dirty="0"/>
          </a:p>
        </p:txBody>
      </p:sp>
      <p:pic>
        <p:nvPicPr>
          <p:cNvPr id="4" name="WITHOUT_CONTROL">
            <a:hlinkClick r:id="" action="ppaction://media"/>
            <a:extLst>
              <a:ext uri="{FF2B5EF4-FFF2-40B4-BE49-F238E27FC236}">
                <a16:creationId xmlns:a16="http://schemas.microsoft.com/office/drawing/2014/main" id="{AB10FA8C-F376-457A-BC29-97CE5FEC8D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299" y="2623470"/>
            <a:ext cx="4587551" cy="3440663"/>
          </a:xfrm>
          <a:prstGeom prst="rect">
            <a:avLst/>
          </a:prstGeom>
        </p:spPr>
      </p:pic>
      <p:pic>
        <p:nvPicPr>
          <p:cNvPr id="6" name="圖片 5" descr="一張含有 螢幕擷取畫面 的圖片&#10;&#10;描述是以高可信度產生">
            <a:extLst>
              <a:ext uri="{FF2B5EF4-FFF2-40B4-BE49-F238E27FC236}">
                <a16:creationId xmlns:a16="http://schemas.microsoft.com/office/drawing/2014/main" id="{A18D0C1C-63BB-4E0E-9D4F-77D571F2A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95" y="2353474"/>
            <a:ext cx="3972908" cy="2149923"/>
          </a:xfrm>
          <a:prstGeom prst="rect">
            <a:avLst/>
          </a:prstGeom>
        </p:spPr>
      </p:pic>
      <p:pic>
        <p:nvPicPr>
          <p:cNvPr id="8" name="圖片 7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D4CA7D99-7239-4357-B244-46557728F3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97" y="4503397"/>
            <a:ext cx="3972907" cy="21499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E1C94F6-6925-4FE3-A057-7E2A4199CCEE}"/>
              </a:ext>
            </a:extLst>
          </p:cNvPr>
          <p:cNvSpPr txBox="1"/>
          <p:nvPr/>
        </p:nvSpPr>
        <p:spPr>
          <a:xfrm>
            <a:off x="5956619" y="1141338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Mean gray value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1EA9B27-5A8E-44E0-8208-82486DD5CB0B}"/>
              </a:ext>
            </a:extLst>
          </p:cNvPr>
          <p:cNvSpPr txBox="1"/>
          <p:nvPr/>
        </p:nvSpPr>
        <p:spPr>
          <a:xfrm>
            <a:off x="5956619" y="3164210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Entropy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6BFAD6-9379-49EC-96DF-81C0F000B41B}"/>
              </a:ext>
            </a:extLst>
          </p:cNvPr>
          <p:cNvSpPr txBox="1"/>
          <p:nvPr/>
        </p:nvSpPr>
        <p:spPr>
          <a:xfrm>
            <a:off x="5948180" y="5393692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SNR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314F1B-41EA-4D2C-9E16-27FD36913ED0}"/>
              </a:ext>
            </a:extLst>
          </p:cNvPr>
          <p:cNvSpPr txBox="1"/>
          <p:nvPr/>
        </p:nvSpPr>
        <p:spPr>
          <a:xfrm>
            <a:off x="1608649" y="2153419"/>
            <a:ext cx="29908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Without fuzzy controller</a:t>
            </a:r>
            <a:endParaRPr lang="zh-TW" altLang="en-US" sz="2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6B575B2-1A0C-46A3-89CF-CCDD23E1E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95" y="203551"/>
            <a:ext cx="3972909" cy="2149923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7F7EF91-D71A-42DB-BC5E-F6FC3C0DEA7A}"/>
              </a:ext>
            </a:extLst>
          </p:cNvPr>
          <p:cNvCxnSpPr/>
          <p:nvPr/>
        </p:nvCxnSpPr>
        <p:spPr>
          <a:xfrm>
            <a:off x="7962900" y="1183448"/>
            <a:ext cx="385860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6E643D8-853D-4D55-93B5-B601EE47D08D}"/>
              </a:ext>
            </a:extLst>
          </p:cNvPr>
          <p:cNvSpPr txBox="1"/>
          <p:nvPr/>
        </p:nvSpPr>
        <p:spPr>
          <a:xfrm>
            <a:off x="8911123" y="812942"/>
            <a:ext cx="18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Set point =128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827061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15CB9F5-C0F1-4E0B-92DE-1CA1B2F66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93" y="204114"/>
            <a:ext cx="3972911" cy="21499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6AE697E-EA31-47F7-9ED4-62123258C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94" y="2354038"/>
            <a:ext cx="3972910" cy="2149924"/>
          </a:xfrm>
          <a:prstGeom prst="rect">
            <a:avLst/>
          </a:prstGeom>
        </p:spPr>
      </p:pic>
      <p:pic>
        <p:nvPicPr>
          <p:cNvPr id="8" name="圖片 7" descr="一張含有 地圖, 文字 的圖片&#10;&#10;描述是以高可信度產生">
            <a:extLst>
              <a:ext uri="{FF2B5EF4-FFF2-40B4-BE49-F238E27FC236}">
                <a16:creationId xmlns:a16="http://schemas.microsoft.com/office/drawing/2014/main" id="{77796D19-CE23-466C-AF97-46E915619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93" y="4503962"/>
            <a:ext cx="3972911" cy="2149924"/>
          </a:xfrm>
          <a:prstGeom prst="rect">
            <a:avLst/>
          </a:prstGeom>
        </p:spPr>
      </p:pic>
      <p:pic>
        <p:nvPicPr>
          <p:cNvPr id="10" name="RIGHT_LIGHT">
            <a:hlinkClick r:id="" action="ppaction://media"/>
            <a:extLst>
              <a:ext uri="{FF2B5EF4-FFF2-40B4-BE49-F238E27FC236}">
                <a16:creationId xmlns:a16="http://schemas.microsoft.com/office/drawing/2014/main" id="{CEFAEDAB-215D-4501-9230-A7E937800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550" y="2230213"/>
            <a:ext cx="4587551" cy="344066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0C81BAF-B466-4908-8C2B-75CE99997E77}"/>
              </a:ext>
            </a:extLst>
          </p:cNvPr>
          <p:cNvSpPr txBox="1"/>
          <p:nvPr/>
        </p:nvSpPr>
        <p:spPr>
          <a:xfrm>
            <a:off x="5922431" y="1141338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Mean gray value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462D3BE-6566-4861-B498-7760A230D2B6}"/>
              </a:ext>
            </a:extLst>
          </p:cNvPr>
          <p:cNvSpPr txBox="1"/>
          <p:nvPr/>
        </p:nvSpPr>
        <p:spPr>
          <a:xfrm>
            <a:off x="5922431" y="3164210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Entropy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65B7F8-D4B0-4F5C-8E29-D2115A87B56F}"/>
              </a:ext>
            </a:extLst>
          </p:cNvPr>
          <p:cNvSpPr txBox="1"/>
          <p:nvPr/>
        </p:nvSpPr>
        <p:spPr>
          <a:xfrm>
            <a:off x="5913992" y="5393692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SNR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D8C17B-6909-4668-8A96-31B949933E30}"/>
              </a:ext>
            </a:extLst>
          </p:cNvPr>
          <p:cNvSpPr txBox="1"/>
          <p:nvPr/>
        </p:nvSpPr>
        <p:spPr>
          <a:xfrm>
            <a:off x="1574461" y="1629544"/>
            <a:ext cx="29908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Auto Exposure</a:t>
            </a:r>
            <a:endParaRPr lang="zh-TW" altLang="en-US" sz="20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0030052-D76A-4A86-A0B4-B050607001A6}"/>
              </a:ext>
            </a:extLst>
          </p:cNvPr>
          <p:cNvCxnSpPr/>
          <p:nvPr/>
        </p:nvCxnSpPr>
        <p:spPr>
          <a:xfrm>
            <a:off x="8001001" y="1240598"/>
            <a:ext cx="385860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F59AF0-A0A6-4FE4-85E1-E5E743A3DAE8}"/>
              </a:ext>
            </a:extLst>
          </p:cNvPr>
          <p:cNvSpPr txBox="1"/>
          <p:nvPr/>
        </p:nvSpPr>
        <p:spPr>
          <a:xfrm>
            <a:off x="8949224" y="870092"/>
            <a:ext cx="18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Set point =128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212652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地圖 的圖片&#10;&#10;描述是以非常高的可信度產生">
            <a:extLst>
              <a:ext uri="{FF2B5EF4-FFF2-40B4-BE49-F238E27FC236}">
                <a16:creationId xmlns:a16="http://schemas.microsoft.com/office/drawing/2014/main" id="{6B32949C-A75F-4500-A5D9-164A27A5D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64" y="4417320"/>
            <a:ext cx="3972913" cy="21499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261EB00-3040-41F1-B352-CBF060838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67" y="264241"/>
            <a:ext cx="3972911" cy="21499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D3F6927-212B-408E-9F86-8C3DB7EBD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66" y="2340781"/>
            <a:ext cx="3972911" cy="2149924"/>
          </a:xfrm>
          <a:prstGeom prst="rect">
            <a:avLst/>
          </a:prstGeom>
        </p:spPr>
      </p:pic>
      <p:pic>
        <p:nvPicPr>
          <p:cNvPr id="10" name="FUZZY_CONTROL_8">
            <a:hlinkClick r:id="" action="ppaction://media"/>
            <a:extLst>
              <a:ext uri="{FF2B5EF4-FFF2-40B4-BE49-F238E27FC236}">
                <a16:creationId xmlns:a16="http://schemas.microsoft.com/office/drawing/2014/main" id="{A8A7F37E-4B34-454F-A05C-CF16E9E2BC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3738" y="2137695"/>
            <a:ext cx="4587550" cy="344066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355FA9E-808A-4509-90CD-CBD58FC76266}"/>
              </a:ext>
            </a:extLst>
          </p:cNvPr>
          <p:cNvSpPr txBox="1"/>
          <p:nvPr/>
        </p:nvSpPr>
        <p:spPr>
          <a:xfrm>
            <a:off x="5970056" y="1141338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Mean gray value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3C0CFC-173E-4A26-BAB6-F90FA86AC9E6}"/>
              </a:ext>
            </a:extLst>
          </p:cNvPr>
          <p:cNvSpPr txBox="1"/>
          <p:nvPr/>
        </p:nvSpPr>
        <p:spPr>
          <a:xfrm>
            <a:off x="5970056" y="3164210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Entropy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9385C3-72C8-4E50-BC63-3F9A251D7FC3}"/>
              </a:ext>
            </a:extLst>
          </p:cNvPr>
          <p:cNvSpPr txBox="1"/>
          <p:nvPr/>
        </p:nvSpPr>
        <p:spPr>
          <a:xfrm>
            <a:off x="5961617" y="5393692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SNR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D4CC9D-0965-46ED-A519-5978E7ADBEAB}"/>
              </a:ext>
            </a:extLst>
          </p:cNvPr>
          <p:cNvSpPr txBox="1"/>
          <p:nvPr/>
        </p:nvSpPr>
        <p:spPr>
          <a:xfrm>
            <a:off x="2126375" y="1581919"/>
            <a:ext cx="198227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 Fuzzy controller</a:t>
            </a:r>
            <a:endParaRPr lang="zh-TW" altLang="en-US" sz="20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8E63440-522D-447B-9C50-BB4F24DEA32C}"/>
              </a:ext>
            </a:extLst>
          </p:cNvPr>
          <p:cNvCxnSpPr/>
          <p:nvPr/>
        </p:nvCxnSpPr>
        <p:spPr>
          <a:xfrm>
            <a:off x="7953374" y="1297748"/>
            <a:ext cx="385860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83FF088-ACC3-44F8-813C-3658F0802568}"/>
              </a:ext>
            </a:extLst>
          </p:cNvPr>
          <p:cNvSpPr txBox="1"/>
          <p:nvPr/>
        </p:nvSpPr>
        <p:spPr>
          <a:xfrm>
            <a:off x="8901597" y="927242"/>
            <a:ext cx="18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Set point =128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6157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FFF8876-5647-40F6-8AFD-EA337C8C57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3537312"/>
                  </p:ext>
                </p:extLst>
              </p:nvPr>
            </p:nvGraphicFramePr>
            <p:xfrm>
              <a:off x="2495550" y="1736379"/>
              <a:ext cx="7200900" cy="338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204216549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636942270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451692046"/>
                        </a:ext>
                      </a:extLst>
                    </a:gridCol>
                  </a:tblGrid>
                  <a:tr h="112841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Proposed Method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AE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5796091"/>
                      </a:ext>
                    </a:extLst>
                  </a:tr>
                  <a:tr h="1128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Fps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≅</m:t>
                              </m:r>
                            </m:oMath>
                          </a14:m>
                          <a:r>
                            <a:rPr lang="en-US" altLang="zh-TW" sz="2800" dirty="0"/>
                            <a:t>18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≅</m:t>
                              </m:r>
                            </m:oMath>
                          </a14:m>
                          <a:r>
                            <a:rPr lang="en-US" altLang="zh-TW" sz="2800" dirty="0"/>
                            <a:t>12</a:t>
                          </a:r>
                          <a:endParaRPr lang="zh-TW" alt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26935952"/>
                      </a:ext>
                    </a:extLst>
                  </a:tr>
                  <a:tr h="1128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Error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-10 to 16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/>
                            <a:t>0 to 128</a:t>
                          </a:r>
                          <a:endParaRPr lang="zh-TW" alt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939593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FFF8876-5647-40F6-8AFD-EA337C8C57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3537312"/>
                  </p:ext>
                </p:extLst>
              </p:nvPr>
            </p:nvGraphicFramePr>
            <p:xfrm>
              <a:off x="2495550" y="1736379"/>
              <a:ext cx="7200900" cy="33852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00300">
                      <a:extLst>
                        <a:ext uri="{9D8B030D-6E8A-4147-A177-3AD203B41FA5}">
                          <a16:colId xmlns:a16="http://schemas.microsoft.com/office/drawing/2014/main" val="2042165495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636942270"/>
                        </a:ext>
                      </a:extLst>
                    </a:gridCol>
                    <a:gridCol w="2400300">
                      <a:extLst>
                        <a:ext uri="{9D8B030D-6E8A-4147-A177-3AD203B41FA5}">
                          <a16:colId xmlns:a16="http://schemas.microsoft.com/office/drawing/2014/main" val="2451692046"/>
                        </a:ext>
                      </a:extLst>
                    </a:gridCol>
                  </a:tblGrid>
                  <a:tr h="112841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8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Proposed Method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AE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5796091"/>
                      </a:ext>
                    </a:extLst>
                  </a:tr>
                  <a:tr h="1128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Fps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254" t="-101081" r="-100508" b="-1016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54" t="-101081" r="-508" b="-1016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5952"/>
                      </a:ext>
                    </a:extLst>
                  </a:tr>
                  <a:tr h="1128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Error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-10 to 16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800" dirty="0"/>
                            <a:t>0 to 128</a:t>
                          </a:r>
                          <a:endParaRPr lang="zh-TW" altLang="en-US" sz="2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939593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ABE9DEA1-74CB-4C87-AA07-A3F23AFF40AF}"/>
              </a:ext>
            </a:extLst>
          </p:cNvPr>
          <p:cNvSpPr txBox="1"/>
          <p:nvPr/>
        </p:nvSpPr>
        <p:spPr>
          <a:xfrm>
            <a:off x="3733800" y="62796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/>
              <a:t>Conclusion</a:t>
            </a:r>
            <a:endParaRPr lang="zh-TW" altLang="en-US" sz="36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ED8087-7D32-4BB2-9E88-542683913A35}"/>
              </a:ext>
            </a:extLst>
          </p:cNvPr>
          <p:cNvSpPr txBox="1"/>
          <p:nvPr/>
        </p:nvSpPr>
        <p:spPr>
          <a:xfrm>
            <a:off x="3371850" y="5560367"/>
            <a:ext cx="7305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Proposed Method is better than AE in low light situation.</a:t>
            </a:r>
            <a:endParaRPr lang="zh-TW" altLang="en-US" sz="2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0C12D85-9666-485C-9AF8-BB5EDFDF5E93}"/>
              </a:ext>
            </a:extLst>
          </p:cNvPr>
          <p:cNvCxnSpPr/>
          <p:nvPr/>
        </p:nvCxnSpPr>
        <p:spPr>
          <a:xfrm>
            <a:off x="2019300" y="5791200"/>
            <a:ext cx="122872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9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2B217FBE-C707-4DE2-9209-6FBFAC481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0" y="2813683"/>
            <a:ext cx="4737410" cy="3549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 descr="一張含有 螢幕擷取畫面 的圖片&#10;&#10;描述是以非常高的可信度產生">
            <a:extLst>
              <a:ext uri="{FF2B5EF4-FFF2-40B4-BE49-F238E27FC236}">
                <a16:creationId xmlns:a16="http://schemas.microsoft.com/office/drawing/2014/main" id="{FE637EFE-6A89-4A50-8E3F-D696E8BE8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01" y="2813683"/>
            <a:ext cx="4865585" cy="3549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4DCC9CD-606D-4518-A7A5-DAA6D8A21F20}"/>
              </a:ext>
            </a:extLst>
          </p:cNvPr>
          <p:cNvSpPr txBox="1"/>
          <p:nvPr/>
        </p:nvSpPr>
        <p:spPr>
          <a:xfrm>
            <a:off x="1419224" y="304800"/>
            <a:ext cx="10010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Auto Exposure</a:t>
            </a:r>
            <a:endParaRPr lang="zh-TW" altLang="en-US" sz="4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16A8F4-A5BD-4C2A-A99E-400809B373E6}"/>
              </a:ext>
            </a:extLst>
          </p:cNvPr>
          <p:cNvSpPr txBox="1"/>
          <p:nvPr/>
        </p:nvSpPr>
        <p:spPr>
          <a:xfrm>
            <a:off x="1253490" y="1456612"/>
            <a:ext cx="10363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low light situation, even AE is applied, image quality could be degraded. </a:t>
            </a:r>
          </a:p>
          <a:p>
            <a:r>
              <a:rPr lang="en-US" altLang="zh-TW" sz="2400" dirty="0"/>
              <a:t>That’s the reason why camera needs the flashlight.  </a:t>
            </a:r>
            <a:endParaRPr lang="zh-TW" altLang="en-US" sz="24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58279FE-8EF7-42F2-B3B4-FA23B9548855}"/>
              </a:ext>
            </a:extLst>
          </p:cNvPr>
          <p:cNvCxnSpPr/>
          <p:nvPr/>
        </p:nvCxnSpPr>
        <p:spPr>
          <a:xfrm>
            <a:off x="6724650" y="2813683"/>
            <a:ext cx="4892041" cy="3549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93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8241B63-4700-443F-8D44-D847594D2B6C}"/>
              </a:ext>
            </a:extLst>
          </p:cNvPr>
          <p:cNvSpPr txBox="1"/>
          <p:nvPr/>
        </p:nvSpPr>
        <p:spPr>
          <a:xfrm>
            <a:off x="2775845" y="326121"/>
            <a:ext cx="6267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Specification</a:t>
            </a:r>
            <a:endParaRPr lang="zh-TW" altLang="en-US" sz="4400" b="1" dirty="0"/>
          </a:p>
        </p:txBody>
      </p:sp>
      <p:pic>
        <p:nvPicPr>
          <p:cNvPr id="5" name="圖片 4" descr="一張含有 地板, 室內, 桌, 坐 的圖片&#10;&#10;描述是以非常高的可信度產生">
            <a:extLst>
              <a:ext uri="{FF2B5EF4-FFF2-40B4-BE49-F238E27FC236}">
                <a16:creationId xmlns:a16="http://schemas.microsoft.com/office/drawing/2014/main" id="{A92688C1-FDE1-4CBA-8483-E2A3066ED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61738" y="2174768"/>
            <a:ext cx="3806717" cy="380671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4C13CF0-643D-4D21-8253-10724AFE1556}"/>
                  </a:ext>
                </a:extLst>
              </p:cNvPr>
              <p:cNvSpPr txBox="1"/>
              <p:nvPr/>
            </p:nvSpPr>
            <p:spPr>
              <a:xfrm>
                <a:off x="587427" y="1954467"/>
                <a:ext cx="8877669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800" dirty="0"/>
                  <a:t>Laptop (Visual Studio 2017 + OpenCV 3.4.1)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800" dirty="0"/>
                  <a:t>fuzzylite 6.0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800" dirty="0"/>
                  <a:t>Logitech HD Webcam C310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800" dirty="0"/>
                  <a:t>Arduino UNO Board *2 (5V Output)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800" dirty="0"/>
                  <a:t>LED *30 ( Vf = 3.2V, If = 20mA)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800" dirty="0"/>
                  <a:t>Resistor 30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TW" sz="2800" dirty="0"/>
                  <a:t> *6, 47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TW" sz="2800" dirty="0"/>
                  <a:t> *6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4C13CF0-643D-4D21-8253-10724AFE1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7" y="1954467"/>
                <a:ext cx="8877669" cy="4247317"/>
              </a:xfrm>
              <a:prstGeom prst="rect">
                <a:avLst/>
              </a:prstGeom>
              <a:blipFill>
                <a:blip r:embed="rId3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30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933A77A4-A28B-4D21-B2F4-B612B03CC94F}"/>
              </a:ext>
            </a:extLst>
          </p:cNvPr>
          <p:cNvGrpSpPr/>
          <p:nvPr/>
        </p:nvGrpSpPr>
        <p:grpSpPr>
          <a:xfrm>
            <a:off x="1366840" y="1295399"/>
            <a:ext cx="9458320" cy="4618334"/>
            <a:chOff x="1276353" y="990599"/>
            <a:chExt cx="9458320" cy="461833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8784CC6-5314-47F3-AAC6-131837EC224E}"/>
                </a:ext>
              </a:extLst>
            </p:cNvPr>
            <p:cNvSpPr/>
            <p:nvPr/>
          </p:nvSpPr>
          <p:spPr>
            <a:xfrm>
              <a:off x="1714500" y="1038224"/>
              <a:ext cx="1476375" cy="647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144E2E8-8BB9-4188-A688-54C85ACDEF3B}"/>
                </a:ext>
              </a:extLst>
            </p:cNvPr>
            <p:cNvSpPr/>
            <p:nvPr/>
          </p:nvSpPr>
          <p:spPr>
            <a:xfrm>
              <a:off x="4686300" y="990599"/>
              <a:ext cx="2667000" cy="7429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2FFB58B8-BB2F-4F4C-81FA-AD0502EE1587}"/>
                </a:ext>
              </a:extLst>
            </p:cNvPr>
            <p:cNvSpPr/>
            <p:nvPr/>
          </p:nvSpPr>
          <p:spPr>
            <a:xfrm>
              <a:off x="4686300" y="2928291"/>
              <a:ext cx="2667000" cy="7429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047A71D8-3302-46EA-9A70-F178B9BC1C9F}"/>
                </a:ext>
              </a:extLst>
            </p:cNvPr>
            <p:cNvSpPr/>
            <p:nvPr/>
          </p:nvSpPr>
          <p:spPr>
            <a:xfrm>
              <a:off x="4686300" y="4865983"/>
              <a:ext cx="2667000" cy="7429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597B8D7-1C82-47A3-A21F-94F93BBBD522}"/>
                </a:ext>
              </a:extLst>
            </p:cNvPr>
            <p:cNvSpPr/>
            <p:nvPr/>
          </p:nvSpPr>
          <p:spPr>
            <a:xfrm>
              <a:off x="8867775" y="4913608"/>
              <a:ext cx="1476375" cy="647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976AFE04-885B-46B3-AFCA-F96E60302CAE}"/>
                </a:ext>
              </a:extLst>
            </p:cNvPr>
            <p:cNvCxnSpPr/>
            <p:nvPr/>
          </p:nvCxnSpPr>
          <p:spPr>
            <a:xfrm>
              <a:off x="3314700" y="1362073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53F8F448-4DC5-4257-A535-5BAA7EF63EFC}"/>
                </a:ext>
              </a:extLst>
            </p:cNvPr>
            <p:cNvCxnSpPr/>
            <p:nvPr/>
          </p:nvCxnSpPr>
          <p:spPr>
            <a:xfrm>
              <a:off x="7458075" y="5237457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17753B48-FA8F-489A-8861-13974271F7B5}"/>
                </a:ext>
              </a:extLst>
            </p:cNvPr>
            <p:cNvCxnSpPr/>
            <p:nvPr/>
          </p:nvCxnSpPr>
          <p:spPr>
            <a:xfrm>
              <a:off x="6019800" y="1866900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D81584A0-FE90-487A-87E6-AA1FC632A387}"/>
                </a:ext>
              </a:extLst>
            </p:cNvPr>
            <p:cNvCxnSpPr/>
            <p:nvPr/>
          </p:nvCxnSpPr>
          <p:spPr>
            <a:xfrm>
              <a:off x="6048375" y="3781425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4F52F59-7974-4B46-A0E1-3842E503B3DB}"/>
                </a:ext>
              </a:extLst>
            </p:cNvPr>
            <p:cNvSpPr txBox="1"/>
            <p:nvPr/>
          </p:nvSpPr>
          <p:spPr>
            <a:xfrm>
              <a:off x="1276353" y="1044175"/>
              <a:ext cx="2257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Input</a:t>
              </a:r>
              <a:endParaRPr lang="zh-TW" altLang="en-US" sz="32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A07AC984-CD1D-4175-A7C0-1832CF4FD27D}"/>
                </a:ext>
              </a:extLst>
            </p:cNvPr>
            <p:cNvSpPr txBox="1"/>
            <p:nvPr/>
          </p:nvSpPr>
          <p:spPr>
            <a:xfrm>
              <a:off x="8477250" y="4940890"/>
              <a:ext cx="2257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Output</a:t>
              </a:r>
              <a:endParaRPr lang="zh-TW" altLang="en-US" sz="32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70EE1BB-163E-423F-B7D3-9192D607D05C}"/>
                </a:ext>
              </a:extLst>
            </p:cNvPr>
            <p:cNvSpPr txBox="1"/>
            <p:nvPr/>
          </p:nvSpPr>
          <p:spPr>
            <a:xfrm>
              <a:off x="4548187" y="1069001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Fuzzification</a:t>
              </a:r>
              <a:endParaRPr lang="zh-TW" altLang="en-US" sz="32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70DBC05-2676-49A7-BC3F-976449F5AE4C}"/>
                </a:ext>
              </a:extLst>
            </p:cNvPr>
            <p:cNvSpPr txBox="1"/>
            <p:nvPr/>
          </p:nvSpPr>
          <p:spPr>
            <a:xfrm>
              <a:off x="4519612" y="3010679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Inference</a:t>
              </a:r>
              <a:endParaRPr lang="zh-TW" altLang="en-US" sz="32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73CC51B-33E6-439D-8A7A-B59C30FBF58B}"/>
                </a:ext>
              </a:extLst>
            </p:cNvPr>
            <p:cNvSpPr txBox="1"/>
            <p:nvPr/>
          </p:nvSpPr>
          <p:spPr>
            <a:xfrm>
              <a:off x="4548187" y="4968842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Defuzzification</a:t>
              </a:r>
              <a:endParaRPr lang="zh-TW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81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物件 的圖片&#10;&#10;描述是以高可信度產生">
            <a:extLst>
              <a:ext uri="{FF2B5EF4-FFF2-40B4-BE49-F238E27FC236}">
                <a16:creationId xmlns:a16="http://schemas.microsoft.com/office/drawing/2014/main" id="{7E48213B-B808-4BEF-9C67-33CFAA51F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87" y="5352114"/>
            <a:ext cx="4041455" cy="133374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848D701-EC83-4597-9428-EAECAF1F9CB5}"/>
              </a:ext>
            </a:extLst>
          </p:cNvPr>
          <p:cNvSpPr txBox="1"/>
          <p:nvPr/>
        </p:nvSpPr>
        <p:spPr>
          <a:xfrm>
            <a:off x="2931111" y="113079"/>
            <a:ext cx="632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/>
              <a:t>Input &amp; Output of the System</a:t>
            </a:r>
            <a:endParaRPr lang="zh-TW" altLang="en-US" sz="36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132E295-79C1-49AB-9391-CEC680B1A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34" y="2356582"/>
            <a:ext cx="3592014" cy="3933255"/>
          </a:xfrm>
          <a:prstGeom prst="rect">
            <a:avLst/>
          </a:prstGeom>
        </p:spPr>
      </p:pic>
      <p:pic>
        <p:nvPicPr>
          <p:cNvPr id="12" name="圖片 11" descr="一張含有 物件 的圖片&#10;&#10;描述是以高可信度產生">
            <a:extLst>
              <a:ext uri="{FF2B5EF4-FFF2-40B4-BE49-F238E27FC236}">
                <a16:creationId xmlns:a16="http://schemas.microsoft.com/office/drawing/2014/main" id="{1A2CB80B-41E7-4D2F-8AAA-F84DDE961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64" y="4172831"/>
            <a:ext cx="3391270" cy="1060369"/>
          </a:xfrm>
          <a:prstGeom prst="rect">
            <a:avLst/>
          </a:prstGeom>
        </p:spPr>
      </p:pic>
      <p:pic>
        <p:nvPicPr>
          <p:cNvPr id="14" name="圖片 13" descr="一張含有 物件 的圖片&#10;&#10;描述是以非常高的可信度產生">
            <a:extLst>
              <a:ext uri="{FF2B5EF4-FFF2-40B4-BE49-F238E27FC236}">
                <a16:creationId xmlns:a16="http://schemas.microsoft.com/office/drawing/2014/main" id="{2A6CCFEC-916B-4350-BCB0-C7EEFC923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53" y="2890193"/>
            <a:ext cx="3743886" cy="9889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F0119588-6583-4134-87D1-2251DAC256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3656397"/>
                  </p:ext>
                </p:extLst>
              </p:nvPr>
            </p:nvGraphicFramePr>
            <p:xfrm>
              <a:off x="2032000" y="841114"/>
              <a:ext cx="8128000" cy="58447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81069483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702697503"/>
                        </a:ext>
                      </a:extLst>
                    </a:gridCol>
                  </a:tblGrid>
                  <a:tr h="5083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Input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Output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3694496"/>
                      </a:ext>
                    </a:extLst>
                  </a:tr>
                  <a:tr h="133164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dirty="0"/>
                            <a:t>  </a:t>
                          </a:r>
                          <a:r>
                            <a:rPr lang="en-US" altLang="zh-TW" sz="2000" dirty="0"/>
                            <a:t>Mean gray value  </a:t>
                          </a:r>
                          <a:r>
                            <a:rPr lang="en-US" altLang="zh-TW" dirty="0"/>
                            <a:t>=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altLang="zh-TW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TW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num>
                                <m:den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oMath>
                          </a14:m>
                          <a:endParaRPr lang="zh-TW" altLang="en-US" sz="2400" dirty="0"/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PWM Signal</a:t>
                          </a:r>
                        </a:p>
                        <a:p>
                          <a:pPr algn="ctr"/>
                          <a:r>
                            <a:rPr lang="en-US" altLang="zh-TW" sz="2400" dirty="0"/>
                            <a:t>Resolution 0 – 255</a:t>
                          </a:r>
                        </a:p>
                        <a:p>
                          <a:pPr algn="ctr"/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270234"/>
                      </a:ext>
                    </a:extLst>
                  </a:tr>
                  <a:tr h="1331647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9906946"/>
                      </a:ext>
                    </a:extLst>
                  </a:tr>
                  <a:tr h="1331647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4470548"/>
                      </a:ext>
                    </a:extLst>
                  </a:tr>
                  <a:tr h="1331647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46740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F0119588-6583-4134-87D1-2251DAC256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3656397"/>
                  </p:ext>
                </p:extLst>
              </p:nvPr>
            </p:nvGraphicFramePr>
            <p:xfrm>
              <a:off x="2032000" y="841114"/>
              <a:ext cx="8128000" cy="584474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3810694834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70269750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Input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/>
                            <a:t>Output</a:t>
                          </a:r>
                          <a:endParaRPr lang="zh-TW" altLang="en-US" sz="2800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3694496"/>
                      </a:ext>
                    </a:extLst>
                  </a:tr>
                  <a:tr h="13316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0" t="-42922" r="-100300" b="-300457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/>
                            <a:t>PWM Signal</a:t>
                          </a:r>
                        </a:p>
                        <a:p>
                          <a:pPr algn="ctr"/>
                          <a:r>
                            <a:rPr lang="en-US" altLang="zh-TW" sz="2400" dirty="0"/>
                            <a:t>Resolution 0 – 255</a:t>
                          </a:r>
                        </a:p>
                        <a:p>
                          <a:pPr algn="ctr"/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1270234"/>
                      </a:ext>
                    </a:extLst>
                  </a:tr>
                  <a:tr h="1331647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9906946"/>
                      </a:ext>
                    </a:extLst>
                  </a:tr>
                  <a:tr h="1331647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4470548"/>
                      </a:ext>
                    </a:extLst>
                  </a:tr>
                  <a:tr h="1331647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46740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4087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933A77A4-A28B-4D21-B2F4-B612B03CC94F}"/>
              </a:ext>
            </a:extLst>
          </p:cNvPr>
          <p:cNvGrpSpPr/>
          <p:nvPr/>
        </p:nvGrpSpPr>
        <p:grpSpPr>
          <a:xfrm>
            <a:off x="1366840" y="1652584"/>
            <a:ext cx="9458320" cy="4618334"/>
            <a:chOff x="1276353" y="990599"/>
            <a:chExt cx="9458320" cy="461833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8784CC6-5314-47F3-AAC6-131837EC224E}"/>
                </a:ext>
              </a:extLst>
            </p:cNvPr>
            <p:cNvSpPr/>
            <p:nvPr/>
          </p:nvSpPr>
          <p:spPr>
            <a:xfrm>
              <a:off x="1714500" y="1038224"/>
              <a:ext cx="1476375" cy="6476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4144E2E8-8BB9-4188-A688-54C85ACDEF3B}"/>
                </a:ext>
              </a:extLst>
            </p:cNvPr>
            <p:cNvSpPr/>
            <p:nvPr/>
          </p:nvSpPr>
          <p:spPr>
            <a:xfrm>
              <a:off x="4686300" y="990599"/>
              <a:ext cx="2667000" cy="7429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2FFB58B8-BB2F-4F4C-81FA-AD0502EE1587}"/>
                </a:ext>
              </a:extLst>
            </p:cNvPr>
            <p:cNvSpPr/>
            <p:nvPr/>
          </p:nvSpPr>
          <p:spPr>
            <a:xfrm>
              <a:off x="4686300" y="2928291"/>
              <a:ext cx="2667000" cy="7429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047A71D8-3302-46EA-9A70-F178B9BC1C9F}"/>
                </a:ext>
              </a:extLst>
            </p:cNvPr>
            <p:cNvSpPr/>
            <p:nvPr/>
          </p:nvSpPr>
          <p:spPr>
            <a:xfrm>
              <a:off x="4686300" y="4865983"/>
              <a:ext cx="2667000" cy="74295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597B8D7-1C82-47A3-A21F-94F93BBBD522}"/>
                </a:ext>
              </a:extLst>
            </p:cNvPr>
            <p:cNvSpPr/>
            <p:nvPr/>
          </p:nvSpPr>
          <p:spPr>
            <a:xfrm>
              <a:off x="8867775" y="4913608"/>
              <a:ext cx="1476375" cy="6476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976AFE04-885B-46B3-AFCA-F96E60302CAE}"/>
                </a:ext>
              </a:extLst>
            </p:cNvPr>
            <p:cNvCxnSpPr/>
            <p:nvPr/>
          </p:nvCxnSpPr>
          <p:spPr>
            <a:xfrm>
              <a:off x="3314700" y="1362073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53F8F448-4DC5-4257-A535-5BAA7EF63EFC}"/>
                </a:ext>
              </a:extLst>
            </p:cNvPr>
            <p:cNvCxnSpPr/>
            <p:nvPr/>
          </p:nvCxnSpPr>
          <p:spPr>
            <a:xfrm>
              <a:off x="7458075" y="5237457"/>
              <a:ext cx="12287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17753B48-FA8F-489A-8861-13974271F7B5}"/>
                </a:ext>
              </a:extLst>
            </p:cNvPr>
            <p:cNvCxnSpPr/>
            <p:nvPr/>
          </p:nvCxnSpPr>
          <p:spPr>
            <a:xfrm>
              <a:off x="6019800" y="1866900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D81584A0-FE90-487A-87E6-AA1FC632A387}"/>
                </a:ext>
              </a:extLst>
            </p:cNvPr>
            <p:cNvCxnSpPr/>
            <p:nvPr/>
          </p:nvCxnSpPr>
          <p:spPr>
            <a:xfrm>
              <a:off x="6048375" y="3781425"/>
              <a:ext cx="0" cy="92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4F52F59-7974-4B46-A0E1-3842E503B3DB}"/>
                </a:ext>
              </a:extLst>
            </p:cNvPr>
            <p:cNvSpPr txBox="1"/>
            <p:nvPr/>
          </p:nvSpPr>
          <p:spPr>
            <a:xfrm>
              <a:off x="1276353" y="1044175"/>
              <a:ext cx="2257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Input</a:t>
              </a:r>
              <a:endParaRPr lang="zh-TW" altLang="en-US" sz="32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A07AC984-CD1D-4175-A7C0-1832CF4FD27D}"/>
                </a:ext>
              </a:extLst>
            </p:cNvPr>
            <p:cNvSpPr txBox="1"/>
            <p:nvPr/>
          </p:nvSpPr>
          <p:spPr>
            <a:xfrm>
              <a:off x="8477250" y="4940890"/>
              <a:ext cx="2257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Output</a:t>
              </a:r>
              <a:endParaRPr lang="zh-TW" altLang="en-US" sz="32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70EE1BB-163E-423F-B7D3-9192D607D05C}"/>
                </a:ext>
              </a:extLst>
            </p:cNvPr>
            <p:cNvSpPr txBox="1"/>
            <p:nvPr/>
          </p:nvSpPr>
          <p:spPr>
            <a:xfrm>
              <a:off x="4548187" y="1069001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Fuzzification</a:t>
              </a:r>
              <a:endParaRPr lang="zh-TW" altLang="en-US" sz="32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70DBC05-2676-49A7-BC3F-976449F5AE4C}"/>
                </a:ext>
              </a:extLst>
            </p:cNvPr>
            <p:cNvSpPr txBox="1"/>
            <p:nvPr/>
          </p:nvSpPr>
          <p:spPr>
            <a:xfrm>
              <a:off x="4519612" y="3010679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Inference</a:t>
              </a:r>
              <a:endParaRPr lang="zh-TW" altLang="en-US" sz="32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73CC51B-33E6-439D-8A7A-B59C30FBF58B}"/>
                </a:ext>
              </a:extLst>
            </p:cNvPr>
            <p:cNvSpPr txBox="1"/>
            <p:nvPr/>
          </p:nvSpPr>
          <p:spPr>
            <a:xfrm>
              <a:off x="4548187" y="4968842"/>
              <a:ext cx="3000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/>
                <a:t>Defuzzification</a:t>
              </a:r>
              <a:endParaRPr lang="zh-TW" altLang="en-US" sz="3200" dirty="0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A66C87-6D45-41D5-853E-C6D95C6F6572}"/>
              </a:ext>
            </a:extLst>
          </p:cNvPr>
          <p:cNvSpPr txBox="1"/>
          <p:nvPr/>
        </p:nvSpPr>
        <p:spPr>
          <a:xfrm>
            <a:off x="904874" y="597449"/>
            <a:ext cx="1265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Before fuzzification, the possible range of the input and output should be acquired.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6783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電路 的圖片&#10;&#10;描述是以非常高的可信度產生">
            <a:extLst>
              <a:ext uri="{FF2B5EF4-FFF2-40B4-BE49-F238E27FC236}">
                <a16:creationId xmlns:a16="http://schemas.microsoft.com/office/drawing/2014/main" id="{2D0D4808-0469-4CDE-A8E8-F87B4D2A3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1367" r="7485" b="1683"/>
          <a:stretch/>
        </p:blipFill>
        <p:spPr>
          <a:xfrm>
            <a:off x="657225" y="857249"/>
            <a:ext cx="6467476" cy="582930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26C192E-BEF3-4B20-B6F6-DC7E5121DF9C}"/>
              </a:ext>
            </a:extLst>
          </p:cNvPr>
          <p:cNvSpPr txBox="1"/>
          <p:nvPr/>
        </p:nvSpPr>
        <p:spPr>
          <a:xfrm>
            <a:off x="4324349" y="857249"/>
            <a:ext cx="2800352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Red: Environment  </a:t>
            </a:r>
          </a:p>
          <a:p>
            <a:r>
              <a:rPr lang="en-US" altLang="zh-TW" sz="2800" dirty="0">
                <a:solidFill>
                  <a:srgbClr val="92D050"/>
                </a:solidFill>
              </a:rPr>
              <a:t>Green: Control</a:t>
            </a:r>
            <a:endParaRPr lang="zh-TW" altLang="en-US" sz="2800" dirty="0">
              <a:solidFill>
                <a:srgbClr val="92D05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24946C-44BA-46A0-B534-B8F8A8530797}"/>
              </a:ext>
            </a:extLst>
          </p:cNvPr>
          <p:cNvSpPr/>
          <p:nvPr/>
        </p:nvSpPr>
        <p:spPr>
          <a:xfrm>
            <a:off x="3228975" y="3324225"/>
            <a:ext cx="295275" cy="7334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FBEAC4D-7F99-4D8E-84AB-CBA19A81A78D}"/>
              </a:ext>
            </a:extLst>
          </p:cNvPr>
          <p:cNvSpPr/>
          <p:nvPr/>
        </p:nvSpPr>
        <p:spPr>
          <a:xfrm>
            <a:off x="4400550" y="3429000"/>
            <a:ext cx="29527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81E80-9BCA-4579-A8CE-2A7EDFB9DC72}"/>
              </a:ext>
            </a:extLst>
          </p:cNvPr>
          <p:cNvSpPr/>
          <p:nvPr/>
        </p:nvSpPr>
        <p:spPr>
          <a:xfrm>
            <a:off x="4029074" y="3324224"/>
            <a:ext cx="295275" cy="7334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92478C-BB59-4BC6-8A34-BDC57C5FA8E4}"/>
              </a:ext>
            </a:extLst>
          </p:cNvPr>
          <p:cNvSpPr/>
          <p:nvPr/>
        </p:nvSpPr>
        <p:spPr>
          <a:xfrm>
            <a:off x="4743450" y="3300412"/>
            <a:ext cx="295275" cy="7334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130932-5518-4F76-834F-1B8B00EBE26D}"/>
              </a:ext>
            </a:extLst>
          </p:cNvPr>
          <p:cNvSpPr/>
          <p:nvPr/>
        </p:nvSpPr>
        <p:spPr>
          <a:xfrm>
            <a:off x="4324349" y="5267325"/>
            <a:ext cx="295275" cy="7334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1836F5-C554-4563-8975-6896237C5EE7}"/>
              </a:ext>
            </a:extLst>
          </p:cNvPr>
          <p:cNvSpPr/>
          <p:nvPr/>
        </p:nvSpPr>
        <p:spPr>
          <a:xfrm>
            <a:off x="3538537" y="5286376"/>
            <a:ext cx="295275" cy="7334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D4D801-A39E-4D92-A69B-C944E2195257}"/>
              </a:ext>
            </a:extLst>
          </p:cNvPr>
          <p:cNvSpPr/>
          <p:nvPr/>
        </p:nvSpPr>
        <p:spPr>
          <a:xfrm>
            <a:off x="2752725" y="5267326"/>
            <a:ext cx="295275" cy="7334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49AECDA-0138-44D1-BA07-DD1E03F3C8C3}"/>
              </a:ext>
            </a:extLst>
          </p:cNvPr>
          <p:cNvSpPr/>
          <p:nvPr/>
        </p:nvSpPr>
        <p:spPr>
          <a:xfrm>
            <a:off x="3648076" y="3409950"/>
            <a:ext cx="29527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697C4C-CE44-4B3A-A90D-CD7B6580BC3E}"/>
              </a:ext>
            </a:extLst>
          </p:cNvPr>
          <p:cNvSpPr/>
          <p:nvPr/>
        </p:nvSpPr>
        <p:spPr>
          <a:xfrm>
            <a:off x="2867026" y="3409950"/>
            <a:ext cx="29527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05AE8AD-8048-44F7-A70C-05D8411F2C85}"/>
              </a:ext>
            </a:extLst>
          </p:cNvPr>
          <p:cNvSpPr/>
          <p:nvPr/>
        </p:nvSpPr>
        <p:spPr>
          <a:xfrm>
            <a:off x="3162301" y="5414963"/>
            <a:ext cx="29527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BC97E1-098E-49A5-BDEA-4AD791B7517E}"/>
              </a:ext>
            </a:extLst>
          </p:cNvPr>
          <p:cNvSpPr/>
          <p:nvPr/>
        </p:nvSpPr>
        <p:spPr>
          <a:xfrm>
            <a:off x="3969543" y="5486400"/>
            <a:ext cx="29527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C966222-D8F8-409B-84B6-CE50D708BB81}"/>
              </a:ext>
            </a:extLst>
          </p:cNvPr>
          <p:cNvSpPr/>
          <p:nvPr/>
        </p:nvSpPr>
        <p:spPr>
          <a:xfrm>
            <a:off x="4695825" y="5524500"/>
            <a:ext cx="295275" cy="476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8462BA-88ED-400C-A49A-E85EB8D35E5E}"/>
              </a:ext>
            </a:extLst>
          </p:cNvPr>
          <p:cNvSpPr txBox="1"/>
          <p:nvPr/>
        </p:nvSpPr>
        <p:spPr>
          <a:xfrm>
            <a:off x="7590408" y="1056443"/>
            <a:ext cx="4110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Environment:</a:t>
            </a:r>
          </a:p>
          <a:p>
            <a:r>
              <a:rPr lang="en-US" altLang="zh-TW" sz="2400" dirty="0"/>
              <a:t>PWM goes back and forth from 0 to 255.</a:t>
            </a:r>
          </a:p>
          <a:p>
            <a:endParaRPr lang="en-US" altLang="zh-TW" sz="2400" dirty="0"/>
          </a:p>
          <a:p>
            <a:r>
              <a:rPr lang="en-US" altLang="zh-TW" sz="2400" dirty="0"/>
              <a:t>For example:</a:t>
            </a:r>
            <a:endParaRPr lang="zh-TW" altLang="en-US" sz="2400" dirty="0"/>
          </a:p>
        </p:txBody>
      </p:sp>
      <p:pic>
        <p:nvPicPr>
          <p:cNvPr id="23" name="圖片 22" descr="一張含有 桌 的圖片&#10;&#10;描述是以高可信度產生">
            <a:extLst>
              <a:ext uri="{FF2B5EF4-FFF2-40B4-BE49-F238E27FC236}">
                <a16:creationId xmlns:a16="http://schemas.microsoft.com/office/drawing/2014/main" id="{E4E6D1E7-90F0-4DF5-BBD9-DD9D5F3CD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11" y="3028319"/>
            <a:ext cx="4410353" cy="2386644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D6F8B4-635E-4AC8-8F74-89B36ED54EB9}"/>
              </a:ext>
            </a:extLst>
          </p:cNvPr>
          <p:cNvSpPr txBox="1"/>
          <p:nvPr/>
        </p:nvSpPr>
        <p:spPr>
          <a:xfrm>
            <a:off x="8868330" y="5468422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Mean gray value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C3889C6-D6F8-4015-B7C0-EC6261924676}"/>
              </a:ext>
            </a:extLst>
          </p:cNvPr>
          <p:cNvSpPr txBox="1"/>
          <p:nvPr/>
        </p:nvSpPr>
        <p:spPr>
          <a:xfrm>
            <a:off x="204789" y="75872"/>
            <a:ext cx="3686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Environment test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01837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ITHOUT_CONTROL">
            <a:hlinkClick r:id="" action="ppaction://media"/>
            <a:extLst>
              <a:ext uri="{FF2B5EF4-FFF2-40B4-BE49-F238E27FC236}">
                <a16:creationId xmlns:a16="http://schemas.microsoft.com/office/drawing/2014/main" id="{D8FFB72C-CF66-470D-8AB5-AF59BDD92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929" y="1784801"/>
            <a:ext cx="5057359" cy="379302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5A6EB2F-37B0-4D61-BD29-8023BE074690}"/>
              </a:ext>
            </a:extLst>
          </p:cNvPr>
          <p:cNvSpPr txBox="1"/>
          <p:nvPr/>
        </p:nvSpPr>
        <p:spPr>
          <a:xfrm>
            <a:off x="1120041" y="832769"/>
            <a:ext cx="526913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Environment:</a:t>
            </a:r>
          </a:p>
          <a:p>
            <a:r>
              <a:rPr lang="en-US" altLang="zh-TW" sz="2400" dirty="0"/>
              <a:t>PWM goes back and forth from 0 to 255.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9C38C25-CEB9-4D96-89E5-2DF8454774D2}"/>
              </a:ext>
            </a:extLst>
          </p:cNvPr>
          <p:cNvSpPr txBox="1"/>
          <p:nvPr/>
        </p:nvSpPr>
        <p:spPr>
          <a:xfrm>
            <a:off x="113652" y="39024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For better understanding</a:t>
            </a:r>
            <a:endParaRPr lang="zh-TW" altLang="en-US" sz="36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0C6E6E-80EF-4005-A9D7-158EBC4E6BBF}"/>
              </a:ext>
            </a:extLst>
          </p:cNvPr>
          <p:cNvSpPr txBox="1"/>
          <p:nvPr/>
        </p:nvSpPr>
        <p:spPr>
          <a:xfrm>
            <a:off x="408373" y="6260227"/>
            <a:ext cx="115902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goal is to make the Input signal smooth even though environment is changing non-stop.</a:t>
            </a:r>
            <a:endParaRPr lang="zh-TW" altLang="en-US" sz="2400" dirty="0"/>
          </a:p>
        </p:txBody>
      </p:sp>
      <p:pic>
        <p:nvPicPr>
          <p:cNvPr id="10" name="圖片 9" descr="一張含有 牆 的圖片&#10;&#10;描述是以高可信度產生">
            <a:extLst>
              <a:ext uri="{FF2B5EF4-FFF2-40B4-BE49-F238E27FC236}">
                <a16:creationId xmlns:a16="http://schemas.microsoft.com/office/drawing/2014/main" id="{DC580C6D-329E-44E2-9B29-81AA5C7F8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82" y="2629595"/>
            <a:ext cx="3047999" cy="1649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655934B0-F974-430A-9452-613B1715A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81" y="4412800"/>
            <a:ext cx="3047999" cy="1649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 descr="一張含有 桌 的圖片&#10;&#10;描述是以高可信度產生">
            <a:extLst>
              <a:ext uri="{FF2B5EF4-FFF2-40B4-BE49-F238E27FC236}">
                <a16:creationId xmlns:a16="http://schemas.microsoft.com/office/drawing/2014/main" id="{3BC64BD1-D2C1-4B24-A973-3E2C42AEB8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82" y="782168"/>
            <a:ext cx="3047998" cy="16494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9B5B0D9-DC9F-4CB0-8926-E63D48F6A313}"/>
              </a:ext>
            </a:extLst>
          </p:cNvPr>
          <p:cNvSpPr txBox="1"/>
          <p:nvPr/>
        </p:nvSpPr>
        <p:spPr>
          <a:xfrm>
            <a:off x="6834736" y="1497249"/>
            <a:ext cx="17434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Mean gray value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2108E9F-AFAC-459D-B50C-F538438A35FA}"/>
              </a:ext>
            </a:extLst>
          </p:cNvPr>
          <p:cNvSpPr txBox="1"/>
          <p:nvPr/>
        </p:nvSpPr>
        <p:spPr>
          <a:xfrm>
            <a:off x="6834736" y="3269635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Entropy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5B4308-00C7-43B9-81D6-45F20F181337}"/>
              </a:ext>
            </a:extLst>
          </p:cNvPr>
          <p:cNvSpPr txBox="1"/>
          <p:nvPr/>
        </p:nvSpPr>
        <p:spPr>
          <a:xfrm>
            <a:off x="6834735" y="5057242"/>
            <a:ext cx="1743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SNR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160995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680</Words>
  <Application>Microsoft Office PowerPoint</Application>
  <PresentationFormat>寬螢幕</PresentationFormat>
  <Paragraphs>223</Paragraphs>
  <Slides>27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Fuzzy Logic Based Image Quality Control in Low Light Situations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Result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CS K</dc:creator>
  <cp:lastModifiedBy>CS K</cp:lastModifiedBy>
  <cp:revision>76</cp:revision>
  <dcterms:created xsi:type="dcterms:W3CDTF">2018-06-14T13:04:50Z</dcterms:created>
  <dcterms:modified xsi:type="dcterms:W3CDTF">2018-06-18T18:35:38Z</dcterms:modified>
</cp:coreProperties>
</file>